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331" r:id="rId4"/>
    <p:sldId id="334" r:id="rId5"/>
    <p:sldId id="333" r:id="rId6"/>
    <p:sldId id="332" r:id="rId7"/>
    <p:sldId id="262" r:id="rId8"/>
    <p:sldId id="309" r:id="rId9"/>
    <p:sldId id="310" r:id="rId10"/>
    <p:sldId id="259" r:id="rId11"/>
    <p:sldId id="338" r:id="rId12"/>
    <p:sldId id="339" r:id="rId13"/>
    <p:sldId id="341" r:id="rId14"/>
    <p:sldId id="342" r:id="rId15"/>
    <p:sldId id="278" r:id="rId16"/>
    <p:sldId id="344" r:id="rId17"/>
    <p:sldId id="345" r:id="rId18"/>
    <p:sldId id="346" r:id="rId19"/>
    <p:sldId id="347" r:id="rId20"/>
    <p:sldId id="279" r:id="rId21"/>
    <p:sldId id="311" r:id="rId22"/>
    <p:sldId id="280" r:id="rId23"/>
    <p:sldId id="350" r:id="rId24"/>
    <p:sldId id="303" r:id="rId25"/>
    <p:sldId id="281" r:id="rId26"/>
    <p:sldId id="351" r:id="rId27"/>
    <p:sldId id="358" r:id="rId28"/>
    <p:sldId id="359" r:id="rId29"/>
    <p:sldId id="353" r:id="rId30"/>
    <p:sldId id="354" r:id="rId31"/>
    <p:sldId id="357" r:id="rId32"/>
    <p:sldId id="362" r:id="rId33"/>
    <p:sldId id="361" r:id="rId34"/>
    <p:sldId id="337" r:id="rId35"/>
    <p:sldId id="349" r:id="rId36"/>
    <p:sldId id="322" r:id="rId37"/>
    <p:sldId id="323" r:id="rId38"/>
    <p:sldId id="365" r:id="rId39"/>
    <p:sldId id="324" r:id="rId40"/>
    <p:sldId id="319" r:id="rId41"/>
    <p:sldId id="318" r:id="rId42"/>
    <p:sldId id="321" r:id="rId43"/>
    <p:sldId id="364" r:id="rId44"/>
    <p:sldId id="363" r:id="rId45"/>
    <p:sldId id="355" r:id="rId46"/>
    <p:sldId id="330" r:id="rId47"/>
    <p:sldId id="326" r:id="rId4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816C0C-9EAD-5045-A1AE-D0071E40A392}">
          <p14:sldIdLst>
            <p14:sldId id="256"/>
            <p14:sldId id="257"/>
          </p14:sldIdLst>
        </p14:section>
        <p14:section name="Git" id="{77BEFC8F-18A7-8E41-B869-16BE949BD031}">
          <p14:sldIdLst>
            <p14:sldId id="331"/>
            <p14:sldId id="334"/>
            <p14:sldId id="333"/>
            <p14:sldId id="332"/>
          </p14:sldIdLst>
        </p14:section>
        <p14:section name="Зачем нужен Git" id="{DB16989C-E3BD-2E48-B8C6-4E850E81CC78}">
          <p14:sldIdLst>
            <p14:sldId id="262"/>
            <p14:sldId id="309"/>
            <p14:sldId id="310"/>
            <p14:sldId id="259"/>
          </p14:sldIdLst>
        </p14:section>
        <p14:section name="Терминология" id="{0C7FF6CA-8C21-BF44-8A63-64F4902B94DC}">
          <p14:sldIdLst>
            <p14:sldId id="338"/>
            <p14:sldId id="339"/>
            <p14:sldId id="341"/>
            <p14:sldId id="342"/>
            <p14:sldId id="278"/>
            <p14:sldId id="344"/>
            <p14:sldId id="345"/>
            <p14:sldId id="346"/>
            <p14:sldId id="347"/>
            <p14:sldId id="279"/>
            <p14:sldId id="311"/>
            <p14:sldId id="280"/>
            <p14:sldId id="350"/>
            <p14:sldId id="303"/>
            <p14:sldId id="281"/>
          </p14:sldIdLst>
        </p14:section>
        <p14:section name="renv" id="{514F98AF-928D-AC4D-9CF5-05DFDA20BC28}">
          <p14:sldIdLst>
            <p14:sldId id="351"/>
            <p14:sldId id="358"/>
            <p14:sldId id="359"/>
            <p14:sldId id="353"/>
            <p14:sldId id="354"/>
            <p14:sldId id="357"/>
          </p14:sldIdLst>
        </p14:section>
        <p14:section name="Практика" id="{0A47A5F5-5516-2C4E-B815-0194C355C767}">
          <p14:sldIdLst>
            <p14:sldId id="362"/>
          </p14:sldIdLst>
        </p14:section>
        <p14:section name="Best practices" id="{AAA71CEA-55FE-9444-AE9F-B7C93E8ACC47}">
          <p14:sldIdLst>
            <p14:sldId id="361"/>
            <p14:sldId id="337"/>
            <p14:sldId id="349"/>
            <p14:sldId id="322"/>
            <p14:sldId id="323"/>
            <p14:sldId id="365"/>
            <p14:sldId id="324"/>
            <p14:sldId id="319"/>
            <p14:sldId id="318"/>
            <p14:sldId id="321"/>
            <p14:sldId id="364"/>
            <p14:sldId id="363"/>
            <p14:sldId id="355"/>
            <p14:sldId id="330"/>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3B2C"/>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5"/>
    <p:restoredTop sz="94626"/>
  </p:normalViewPr>
  <p:slideViewPr>
    <p:cSldViewPr snapToGrid="0">
      <p:cViewPr varScale="1">
        <p:scale>
          <a:sx n="116" d="100"/>
          <a:sy n="116"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F5216-AE74-114D-86F8-D8BCED9ED3D1}" type="datetimeFigureOut">
              <a:rPr lang="en-RU" smtClean="0"/>
              <a:t>14.12.2024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E0D41-93C9-A64D-BD89-67176F36031A}" type="slidenum">
              <a:rPr lang="en-RU" smtClean="0"/>
              <a:t>‹#›</a:t>
            </a:fld>
            <a:endParaRPr lang="en-RU"/>
          </a:p>
        </p:txBody>
      </p:sp>
    </p:spTree>
    <p:extLst>
      <p:ext uri="{BB962C8B-B14F-4D97-AF65-F5344CB8AC3E}">
        <p14:creationId xmlns:p14="http://schemas.microsoft.com/office/powerpoint/2010/main" val="54409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Кирилл</a:t>
            </a:r>
          </a:p>
          <a:p>
            <a:r>
              <a:rPr lang="ru-RU" dirty="0"/>
              <a:t>Центр гематологи и онкологии Димы Рогачева</a:t>
            </a:r>
          </a:p>
          <a:p>
            <a:r>
              <a:rPr lang="ru-RU" dirty="0"/>
              <a:t>Команда</a:t>
            </a:r>
            <a:r>
              <a:rPr lang="en-US" dirty="0"/>
              <a:t> R, </a:t>
            </a:r>
            <a:r>
              <a:rPr lang="en-US" dirty="0" err="1"/>
              <a:t>Rmarkdown</a:t>
            </a:r>
            <a:r>
              <a:rPr lang="en-US" dirty="0"/>
              <a:t>, </a:t>
            </a:r>
            <a:r>
              <a:rPr lang="ru-RU" dirty="0"/>
              <a:t>те же библиотеки, </a:t>
            </a:r>
            <a:r>
              <a:rPr lang="en-US" dirty="0"/>
              <a:t>git</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a:t>
            </a:fld>
            <a:endParaRPr lang="en-RU"/>
          </a:p>
        </p:txBody>
      </p:sp>
    </p:spTree>
    <p:extLst>
      <p:ext uri="{BB962C8B-B14F-4D97-AF65-F5344CB8AC3E}">
        <p14:creationId xmlns:p14="http://schemas.microsoft.com/office/powerpoint/2010/main" val="265888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9AFE-58B9-5F29-2342-0C3D56FB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0116-16C0-D333-4329-C52585174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D2BAC-EDD0-9F81-DB19-137A5779BE31}"/>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687110DF-8CC1-EDD3-5C54-ED058E786C8D}"/>
              </a:ext>
            </a:extLst>
          </p:cNvPr>
          <p:cNvSpPr>
            <a:spLocks noGrp="1"/>
          </p:cNvSpPr>
          <p:nvPr>
            <p:ph type="sldNum" sz="quarter" idx="5"/>
          </p:nvPr>
        </p:nvSpPr>
        <p:spPr/>
        <p:txBody>
          <a:bodyPr/>
          <a:lstStyle/>
          <a:p>
            <a:fld id="{31FE0D41-93C9-A64D-BD89-67176F36031A}" type="slidenum">
              <a:rPr lang="en-RU" smtClean="0"/>
              <a:t>12</a:t>
            </a:fld>
            <a:endParaRPr lang="en-RU"/>
          </a:p>
        </p:txBody>
      </p:sp>
    </p:spTree>
    <p:extLst>
      <p:ext uri="{BB962C8B-B14F-4D97-AF65-F5344CB8AC3E}">
        <p14:creationId xmlns:p14="http://schemas.microsoft.com/office/powerpoint/2010/main" val="226512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6D15-29E6-477D-87C8-C57502C03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BBD61-1BC9-B767-F1B9-E80E2D8D0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5A437-DEDE-9397-9E91-7D35ED404BB0}"/>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3BA53B4B-B0FC-535C-55A1-5E04BA6C6900}"/>
              </a:ext>
            </a:extLst>
          </p:cNvPr>
          <p:cNvSpPr>
            <a:spLocks noGrp="1"/>
          </p:cNvSpPr>
          <p:nvPr>
            <p:ph type="sldNum" sz="quarter" idx="5"/>
          </p:nvPr>
        </p:nvSpPr>
        <p:spPr/>
        <p:txBody>
          <a:bodyPr/>
          <a:lstStyle/>
          <a:p>
            <a:fld id="{31FE0D41-93C9-A64D-BD89-67176F36031A}" type="slidenum">
              <a:rPr lang="en-RU" smtClean="0"/>
              <a:t>13</a:t>
            </a:fld>
            <a:endParaRPr lang="en-RU"/>
          </a:p>
        </p:txBody>
      </p:sp>
    </p:spTree>
    <p:extLst>
      <p:ext uri="{BB962C8B-B14F-4D97-AF65-F5344CB8AC3E}">
        <p14:creationId xmlns:p14="http://schemas.microsoft.com/office/powerpoint/2010/main" val="10648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6348-5604-6B14-FE12-8133D6512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2C44F-066B-3E82-1EA3-75E0678D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84C0E-F404-4C6E-C536-0CB71FBE8D82}"/>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44365EC9-02D1-1DAC-D717-37CDC4584355}"/>
              </a:ext>
            </a:extLst>
          </p:cNvPr>
          <p:cNvSpPr>
            <a:spLocks noGrp="1"/>
          </p:cNvSpPr>
          <p:nvPr>
            <p:ph type="sldNum" sz="quarter" idx="5"/>
          </p:nvPr>
        </p:nvSpPr>
        <p:spPr/>
        <p:txBody>
          <a:bodyPr/>
          <a:lstStyle/>
          <a:p>
            <a:fld id="{31FE0D41-93C9-A64D-BD89-67176F36031A}" type="slidenum">
              <a:rPr lang="en-RU" smtClean="0"/>
              <a:t>14</a:t>
            </a:fld>
            <a:endParaRPr lang="en-RU"/>
          </a:p>
        </p:txBody>
      </p:sp>
    </p:spTree>
    <p:extLst>
      <p:ext uri="{BB962C8B-B14F-4D97-AF65-F5344CB8AC3E}">
        <p14:creationId xmlns:p14="http://schemas.microsoft.com/office/powerpoint/2010/main" val="388631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4C94-8289-2E90-BB70-FC884BB55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00999-FFD7-AAB0-C0BE-3EA60C0D5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84EF1-B63D-80BC-A646-2A9B6DF304A6}"/>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52C28EF-8A20-A61B-C75A-543EB2927A70}"/>
              </a:ext>
            </a:extLst>
          </p:cNvPr>
          <p:cNvSpPr>
            <a:spLocks noGrp="1"/>
          </p:cNvSpPr>
          <p:nvPr>
            <p:ph type="sldNum" sz="quarter" idx="5"/>
          </p:nvPr>
        </p:nvSpPr>
        <p:spPr/>
        <p:txBody>
          <a:bodyPr/>
          <a:lstStyle/>
          <a:p>
            <a:fld id="{31FE0D41-93C9-A64D-BD89-67176F36031A}" type="slidenum">
              <a:rPr lang="en-RU" smtClean="0"/>
              <a:t>16</a:t>
            </a:fld>
            <a:endParaRPr lang="en-RU"/>
          </a:p>
        </p:txBody>
      </p:sp>
    </p:spTree>
    <p:extLst>
      <p:ext uri="{BB962C8B-B14F-4D97-AF65-F5344CB8AC3E}">
        <p14:creationId xmlns:p14="http://schemas.microsoft.com/office/powerpoint/2010/main" val="239058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E04-AD00-99C5-95B1-02499683A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58393-67C6-7620-C73D-A398BABDA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51220-DB4A-343B-7571-D5A4E3E83F3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710D1C7-081C-D3E2-BA69-D0CFE4366557}"/>
              </a:ext>
            </a:extLst>
          </p:cNvPr>
          <p:cNvSpPr>
            <a:spLocks noGrp="1"/>
          </p:cNvSpPr>
          <p:nvPr>
            <p:ph type="sldNum" sz="quarter" idx="5"/>
          </p:nvPr>
        </p:nvSpPr>
        <p:spPr/>
        <p:txBody>
          <a:bodyPr/>
          <a:lstStyle/>
          <a:p>
            <a:fld id="{31FE0D41-93C9-A64D-BD89-67176F36031A}" type="slidenum">
              <a:rPr lang="en-RU" smtClean="0"/>
              <a:t>17</a:t>
            </a:fld>
            <a:endParaRPr lang="en-RU"/>
          </a:p>
        </p:txBody>
      </p:sp>
    </p:spTree>
    <p:extLst>
      <p:ext uri="{BB962C8B-B14F-4D97-AF65-F5344CB8AC3E}">
        <p14:creationId xmlns:p14="http://schemas.microsoft.com/office/powerpoint/2010/main" val="31117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438B-F66D-E9BD-5A54-B3CC6CBBA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CD64A-93C9-50D0-22E2-B824969FC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8CF70-23FE-EE3A-ACF1-C64BD78299B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26C381A2-0F5D-3720-2748-115631B18594}"/>
              </a:ext>
            </a:extLst>
          </p:cNvPr>
          <p:cNvSpPr>
            <a:spLocks noGrp="1"/>
          </p:cNvSpPr>
          <p:nvPr>
            <p:ph type="sldNum" sz="quarter" idx="5"/>
          </p:nvPr>
        </p:nvSpPr>
        <p:spPr/>
        <p:txBody>
          <a:bodyPr/>
          <a:lstStyle/>
          <a:p>
            <a:fld id="{31FE0D41-93C9-A64D-BD89-67176F36031A}" type="slidenum">
              <a:rPr lang="en-RU" smtClean="0"/>
              <a:t>18</a:t>
            </a:fld>
            <a:endParaRPr lang="en-RU"/>
          </a:p>
        </p:txBody>
      </p:sp>
    </p:spTree>
    <p:extLst>
      <p:ext uri="{BB962C8B-B14F-4D97-AF65-F5344CB8AC3E}">
        <p14:creationId xmlns:p14="http://schemas.microsoft.com/office/powerpoint/2010/main" val="26446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бранчи это не способ держать параллельно несколько версий</a:t>
            </a:r>
          </a:p>
          <a:p>
            <a:r>
              <a:rPr lang="ru-RU" dirty="0"/>
              <a:t>бранчи на задачи, не на людей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22</a:t>
            </a:fld>
            <a:endParaRPr lang="en-RU"/>
          </a:p>
        </p:txBody>
      </p:sp>
    </p:spTree>
    <p:extLst>
      <p:ext uri="{BB962C8B-B14F-4D97-AF65-F5344CB8AC3E}">
        <p14:creationId xmlns:p14="http://schemas.microsoft.com/office/powerpoint/2010/main" val="195343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не забывайте их вливать обратно в основную</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23</a:t>
            </a:fld>
            <a:endParaRPr lang="en-RU"/>
          </a:p>
        </p:txBody>
      </p:sp>
    </p:spTree>
    <p:extLst>
      <p:ext uri="{BB962C8B-B14F-4D97-AF65-F5344CB8AC3E}">
        <p14:creationId xmlns:p14="http://schemas.microsoft.com/office/powerpoint/2010/main" val="417659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решить эту проблему</a:t>
            </a:r>
            <a:r>
              <a:rPr lang="en-US" dirty="0"/>
              <a:t>? </a:t>
            </a:r>
            <a:r>
              <a:rPr lang="ru-RU" dirty="0"/>
              <a:t>Локализовать установку пакетов в проект.</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28</a:t>
            </a:fld>
            <a:endParaRPr lang="en-RU"/>
          </a:p>
        </p:txBody>
      </p:sp>
    </p:spTree>
    <p:extLst>
      <p:ext uri="{BB962C8B-B14F-4D97-AF65-F5344CB8AC3E}">
        <p14:creationId xmlns:p14="http://schemas.microsoft.com/office/powerpoint/2010/main" val="427472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Стоит у вас на компьютере, я просил поставить</a:t>
            </a:r>
            <a:r>
              <a:rPr lang="en-US" dirty="0"/>
              <a:t> </a:t>
            </a:r>
            <a:r>
              <a:rPr lang="ru-RU" dirty="0"/>
              <a:t>для практической части</a:t>
            </a:r>
            <a:endParaRPr lang="en-US" dirty="0"/>
          </a:p>
          <a:p>
            <a:r>
              <a:rPr lang="ru-RU" dirty="0"/>
              <a:t>Что означает контроль версий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3</a:t>
            </a:fld>
            <a:endParaRPr lang="en-RU"/>
          </a:p>
        </p:txBody>
      </p:sp>
    </p:spTree>
    <p:extLst>
      <p:ext uri="{BB962C8B-B14F-4D97-AF65-F5344CB8AC3E}">
        <p14:creationId xmlns:p14="http://schemas.microsoft.com/office/powerpoint/2010/main" val="246893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11D7-B23A-FE6E-3E66-218195D9A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2776-EFA8-7D1F-A0E7-1634F6560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825BE-3A6F-3AAD-298D-BB132B1E2DD4}"/>
              </a:ext>
            </a:extLst>
          </p:cNvPr>
          <p:cNvSpPr>
            <a:spLocks noGrp="1"/>
          </p:cNvSpPr>
          <p:nvPr>
            <p:ph type="body" idx="1"/>
          </p:nvPr>
        </p:nvSpPr>
        <p:spPr/>
        <p:txBody>
          <a:bodyPr/>
          <a:lstStyle/>
          <a:p>
            <a:r>
              <a:rPr lang="ru-RU" dirty="0"/>
              <a:t>Наверное все были в такой ситуации</a:t>
            </a:r>
            <a:r>
              <a:rPr lang="en-US" dirty="0"/>
              <a:t> – </a:t>
            </a:r>
            <a:r>
              <a:rPr lang="ru-RU" dirty="0"/>
              <a:t>версии, бранчи, хорошо если есть </a:t>
            </a:r>
            <a:r>
              <a:rPr lang="ru-RU" dirty="0" err="1"/>
              <a:t>дропбокс</a:t>
            </a:r>
            <a:r>
              <a:rPr lang="ru-RU" dirty="0"/>
              <a:t> или </a:t>
            </a:r>
            <a:r>
              <a:rPr lang="en-US" dirty="0"/>
              <a:t>google doc</a:t>
            </a:r>
          </a:p>
          <a:p>
            <a:endParaRPr lang="en-US" dirty="0"/>
          </a:p>
          <a:p>
            <a:r>
              <a:rPr lang="ru-RU" dirty="0"/>
              <a:t>хорошо если </a:t>
            </a:r>
            <a:r>
              <a:rPr lang="en-US" dirty="0"/>
              <a:t>Dropbox, Google drive</a:t>
            </a:r>
            <a:endParaRPr lang="en-RU" dirty="0"/>
          </a:p>
        </p:txBody>
      </p:sp>
      <p:sp>
        <p:nvSpPr>
          <p:cNvPr id="4" name="Slide Number Placeholder 3">
            <a:extLst>
              <a:ext uri="{FF2B5EF4-FFF2-40B4-BE49-F238E27FC236}">
                <a16:creationId xmlns:a16="http://schemas.microsoft.com/office/drawing/2014/main" id="{B269F7AF-DA96-D3C9-4E85-95DD931AEA49}"/>
              </a:ext>
            </a:extLst>
          </p:cNvPr>
          <p:cNvSpPr>
            <a:spLocks noGrp="1"/>
          </p:cNvSpPr>
          <p:nvPr>
            <p:ph type="sldNum" sz="quarter" idx="5"/>
          </p:nvPr>
        </p:nvSpPr>
        <p:spPr/>
        <p:txBody>
          <a:bodyPr/>
          <a:lstStyle/>
          <a:p>
            <a:fld id="{31FE0D41-93C9-A64D-BD89-67176F36031A}" type="slidenum">
              <a:rPr lang="en-RU" smtClean="0"/>
              <a:t>4</a:t>
            </a:fld>
            <a:endParaRPr lang="en-RU"/>
          </a:p>
        </p:txBody>
      </p:sp>
    </p:spTree>
    <p:extLst>
      <p:ext uri="{BB962C8B-B14F-4D97-AF65-F5344CB8AC3E}">
        <p14:creationId xmlns:p14="http://schemas.microsoft.com/office/powerpoint/2010/main" val="388794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AA446-F5D3-43B7-F9CF-58ECE0191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C1967-7C59-2CED-09B5-FE13A5FCF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07A58-98B3-4C57-8F3B-E4844D02A1CA}"/>
              </a:ext>
            </a:extLst>
          </p:cNvPr>
          <p:cNvSpPr>
            <a:spLocks noGrp="1"/>
          </p:cNvSpPr>
          <p:nvPr>
            <p:ph type="body" idx="1"/>
          </p:nvPr>
        </p:nvSpPr>
        <p:spPr/>
        <p:txBody>
          <a:bodyPr/>
          <a:lstStyle/>
          <a:p>
            <a:r>
              <a:rPr lang="en-GB" dirty="0"/>
              <a:t>g</a:t>
            </a:r>
            <a:r>
              <a:rPr lang="en-RU" dirty="0"/>
              <a:t>it </a:t>
            </a:r>
            <a:r>
              <a:rPr lang="ru-RU" dirty="0"/>
              <a:t>так же оперирует директориями, только называются они репозитории</a:t>
            </a:r>
          </a:p>
          <a:p>
            <a:r>
              <a:rPr lang="ru-RU" dirty="0"/>
              <a:t>Показать </a:t>
            </a:r>
            <a:r>
              <a:rPr lang="en-US" dirty="0"/>
              <a:t>.git</a:t>
            </a:r>
            <a:endParaRPr lang="en-RU" dirty="0"/>
          </a:p>
        </p:txBody>
      </p:sp>
      <p:sp>
        <p:nvSpPr>
          <p:cNvPr id="4" name="Slide Number Placeholder 3">
            <a:extLst>
              <a:ext uri="{FF2B5EF4-FFF2-40B4-BE49-F238E27FC236}">
                <a16:creationId xmlns:a16="http://schemas.microsoft.com/office/drawing/2014/main" id="{FE5343C7-EAF3-5B99-7063-C82021071A5B}"/>
              </a:ext>
            </a:extLst>
          </p:cNvPr>
          <p:cNvSpPr>
            <a:spLocks noGrp="1"/>
          </p:cNvSpPr>
          <p:nvPr>
            <p:ph type="sldNum" sz="quarter" idx="5"/>
          </p:nvPr>
        </p:nvSpPr>
        <p:spPr/>
        <p:txBody>
          <a:bodyPr/>
          <a:lstStyle/>
          <a:p>
            <a:fld id="{31FE0D41-93C9-A64D-BD89-67176F36031A}" type="slidenum">
              <a:rPr lang="en-RU" smtClean="0"/>
              <a:t>5</a:t>
            </a:fld>
            <a:endParaRPr lang="en-RU"/>
          </a:p>
        </p:txBody>
      </p:sp>
    </p:spTree>
    <p:extLst>
      <p:ext uri="{BB962C8B-B14F-4D97-AF65-F5344CB8AC3E}">
        <p14:creationId xmlns:p14="http://schemas.microsoft.com/office/powerpoint/2010/main" val="202813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dirty="0"/>
              <a:t>Можем загрузить репозиторий на </a:t>
            </a:r>
            <a:r>
              <a:rPr lang="en-US" b="0" dirty="0"/>
              <a:t>GitHub - </a:t>
            </a:r>
            <a:r>
              <a:rPr lang="ru-RU" b="0" dirty="0"/>
              <a:t>это хостинг</a:t>
            </a:r>
          </a:p>
          <a:p>
            <a:endParaRPr lang="ru-RU" b="0" dirty="0"/>
          </a:p>
          <a:p>
            <a:r>
              <a:rPr lang="ru-RU" b="0" dirty="0"/>
              <a:t>В больших компаниях вокруг </a:t>
            </a:r>
            <a:r>
              <a:rPr lang="en-US" b="0" dirty="0"/>
              <a:t>Git </a:t>
            </a:r>
            <a:r>
              <a:rPr lang="ru-RU" b="0" dirty="0"/>
              <a:t>и </a:t>
            </a:r>
            <a:r>
              <a:rPr lang="en-US" b="0" dirty="0" err="1"/>
              <a:t>Github</a:t>
            </a:r>
            <a:r>
              <a:rPr lang="ru-RU" b="0" dirty="0"/>
              <a:t>... уведомления, обсуждения, отслеживание задач</a:t>
            </a:r>
          </a:p>
          <a:p>
            <a:endParaRPr lang="ru-RU" b="0" dirty="0"/>
          </a:p>
          <a:p>
            <a:r>
              <a:rPr lang="ru-RU" b="0" dirty="0"/>
              <a:t>Но даже для работы одному</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6</a:t>
            </a:fld>
            <a:endParaRPr lang="en-RU"/>
          </a:p>
        </p:txBody>
      </p:sp>
    </p:spTree>
    <p:extLst>
      <p:ext uri="{BB962C8B-B14F-4D97-AF65-F5344CB8AC3E}">
        <p14:creationId xmlns:p14="http://schemas.microsoft.com/office/powerpoint/2010/main" val="3932941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7</a:t>
            </a:fld>
            <a:endParaRPr lang="en-RU"/>
          </a:p>
        </p:txBody>
      </p:sp>
    </p:spTree>
    <p:extLst>
      <p:ext uri="{BB962C8B-B14F-4D97-AF65-F5344CB8AC3E}">
        <p14:creationId xmlns:p14="http://schemas.microsoft.com/office/powerpoint/2010/main" val="425874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Культурный феномен </a:t>
            </a:r>
            <a:r>
              <a:rPr lang="en-US" b="0" dirty="0"/>
              <a:t>open source.</a:t>
            </a:r>
            <a:r>
              <a:rPr lang="ru-RU" b="0" dirty="0"/>
              <a:t> </a:t>
            </a:r>
            <a:r>
              <a:rPr lang="en-US" b="0" dirty="0"/>
              <a:t>GitHub </a:t>
            </a:r>
            <a:r>
              <a:rPr lang="ru-RU" b="0" dirty="0"/>
              <a:t>это вообще социальная сеть.</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8</a:t>
            </a:fld>
            <a:endParaRPr lang="en-RU"/>
          </a:p>
        </p:txBody>
      </p:sp>
    </p:spTree>
    <p:extLst>
      <p:ext uri="{BB962C8B-B14F-4D97-AF65-F5344CB8AC3E}">
        <p14:creationId xmlns:p14="http://schemas.microsoft.com/office/powerpoint/2010/main" val="398222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Когда в резюме есть </a:t>
            </a:r>
            <a:r>
              <a:rPr lang="en-US" dirty="0" err="1"/>
              <a:t>Github</a:t>
            </a:r>
            <a:r>
              <a:rPr lang="en-US" dirty="0"/>
              <a:t> </a:t>
            </a:r>
            <a:r>
              <a:rPr lang="ru-RU" dirty="0"/>
              <a:t>это грин флаг</a:t>
            </a:r>
          </a:p>
          <a:p>
            <a:r>
              <a:rPr lang="ru-RU" dirty="0"/>
              <a:t>Умеет пользоваться </a:t>
            </a:r>
            <a:r>
              <a:rPr lang="en-US" dirty="0"/>
              <a:t>Git, </a:t>
            </a:r>
            <a:r>
              <a:rPr lang="en-US" dirty="0" err="1"/>
              <a:t>Rmd</a:t>
            </a:r>
            <a:r>
              <a:rPr lang="en-US" dirty="0"/>
              <a:t>, </a:t>
            </a:r>
            <a:r>
              <a:rPr lang="ru-RU" dirty="0"/>
              <a:t>пакетами</a:t>
            </a:r>
          </a:p>
          <a:p>
            <a:r>
              <a:rPr lang="ru-RU" dirty="0"/>
              <a:t>Хорошо оформленный</a:t>
            </a:r>
          </a:p>
          <a:p>
            <a:r>
              <a:rPr lang="ru-RU" dirty="0"/>
              <a:t>Похвалить предыдущий курс</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10</a:t>
            </a:fld>
            <a:endParaRPr lang="en-RU"/>
          </a:p>
        </p:txBody>
      </p:sp>
    </p:spTree>
    <p:extLst>
      <p:ext uri="{BB962C8B-B14F-4D97-AF65-F5344CB8AC3E}">
        <p14:creationId xmlns:p14="http://schemas.microsoft.com/office/powerpoint/2010/main" val="214397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03C8-AE4C-3186-F16E-ACA65C880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F90EF-FFF3-532C-48DB-39E46064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E7B2A-10ED-4E8B-30F6-68D91BE2CF79}"/>
              </a:ext>
            </a:extLst>
          </p:cNvPr>
          <p:cNvSpPr>
            <a:spLocks noGrp="1"/>
          </p:cNvSpPr>
          <p:nvPr>
            <p:ph type="body" idx="1"/>
          </p:nvPr>
        </p:nvSpPr>
        <p:spPr/>
        <p:txBody>
          <a:bodyPr/>
          <a:lstStyle/>
          <a:p>
            <a:r>
              <a:rPr lang="ru-RU" dirty="0"/>
              <a:t>Я буду объяснять все на примерах</a:t>
            </a:r>
          </a:p>
          <a:p>
            <a:r>
              <a:rPr lang="ru-RU" dirty="0"/>
              <a:t>Это очень практический навык.</a:t>
            </a:r>
          </a:p>
          <a:p>
            <a:endParaRPr lang="ru-RU" dirty="0"/>
          </a:p>
          <a:p>
            <a:r>
              <a:rPr lang="ru-RU" dirty="0"/>
              <a:t>Вот репозиторий. В </a:t>
            </a:r>
            <a:r>
              <a:rPr lang="en-US" dirty="0"/>
              <a:t>.git </a:t>
            </a:r>
            <a:r>
              <a:rPr lang="ru-RU" dirty="0"/>
              <a:t>там хранятся версии.</a:t>
            </a:r>
          </a:p>
          <a:p>
            <a:endParaRPr lang="ru-RU" dirty="0"/>
          </a:p>
          <a:p>
            <a:r>
              <a:rPr lang="ru-RU" dirty="0"/>
              <a:t>рабочая область - версия загруженная в текущий момент</a:t>
            </a:r>
            <a:endParaRPr lang="en-RU" dirty="0"/>
          </a:p>
        </p:txBody>
      </p:sp>
      <p:sp>
        <p:nvSpPr>
          <p:cNvPr id="4" name="Slide Number Placeholder 3">
            <a:extLst>
              <a:ext uri="{FF2B5EF4-FFF2-40B4-BE49-F238E27FC236}">
                <a16:creationId xmlns:a16="http://schemas.microsoft.com/office/drawing/2014/main" id="{B30A9AAB-5B5F-22D9-CA75-F84942060148}"/>
              </a:ext>
            </a:extLst>
          </p:cNvPr>
          <p:cNvSpPr>
            <a:spLocks noGrp="1"/>
          </p:cNvSpPr>
          <p:nvPr>
            <p:ph type="sldNum" sz="quarter" idx="5"/>
          </p:nvPr>
        </p:nvSpPr>
        <p:spPr/>
        <p:txBody>
          <a:bodyPr/>
          <a:lstStyle/>
          <a:p>
            <a:fld id="{31FE0D41-93C9-A64D-BD89-67176F36031A}" type="slidenum">
              <a:rPr lang="en-RU" smtClean="0"/>
              <a:t>11</a:t>
            </a:fld>
            <a:endParaRPr lang="en-RU"/>
          </a:p>
        </p:txBody>
      </p:sp>
    </p:spTree>
    <p:extLst>
      <p:ext uri="{BB962C8B-B14F-4D97-AF65-F5344CB8AC3E}">
        <p14:creationId xmlns:p14="http://schemas.microsoft.com/office/powerpoint/2010/main" val="418581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0C47-E9D0-6B5B-C35F-A98DE516D9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4681A527-69E5-9933-B95C-3C094005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FD9E1104-DDC6-BCE9-D907-23726CACBFC9}"/>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B75D3812-FCC1-1A07-98BD-11F7D70D42F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B352749-6B69-A61F-4003-0DAF54C5823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0741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003-A5EA-3A1F-3C44-FD9D0D54A85C}"/>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63F9472B-17F4-7DD9-AE2D-40CD0F27B1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1E287EC1-4DB8-FBDC-8616-DE4339F8DDCF}"/>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42B68F33-155A-3ECF-4082-1BD00AA39A9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02155CD0-4FF1-2FA3-1170-55802F200B35}"/>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86433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129C9-7189-7D9F-EB10-0415D7D918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89560134-2FD2-482E-0B30-B952BD29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41449905-A601-1B1D-1CFF-B0B0B2B6352D}"/>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6877242A-D017-3F10-1D14-DB9A0F7F225E}"/>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5B783465-DCAF-CF68-315D-78C0BCD44A3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23270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0542-0D8E-4B69-B30D-EB28FA3F2A7B}"/>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48573B2E-8BFA-40C1-BCB2-416D102CC9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D5EE93C-58F7-6518-217B-7070CE0EA9F7}"/>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D2D55055-D9B9-E10C-4B2F-910849B86320}"/>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F913C712-E1C5-704B-4AA1-483D5563EB21}"/>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8020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70E-1BAD-EA30-82E3-01DDF380E0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62A61B0F-650C-0858-BDCB-099228AC5A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9D223A-C3B4-CD6E-55DD-340AF99E20B2}"/>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19BFD5A8-1BC0-6563-02C4-824B6B7087D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17C27C00-F961-2B9C-083E-588BC93D0D9C}"/>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19319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382D-E888-E151-8903-7BE6DEB7D529}"/>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98E70E31-F8AA-9C67-9444-D59EA39C29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3ADFBA1C-1C63-560E-6826-A7A9888E34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ED292CA7-D2F5-F0B8-7087-FE19E3F2FA98}"/>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6" name="Footer Placeholder 5">
            <a:extLst>
              <a:ext uri="{FF2B5EF4-FFF2-40B4-BE49-F238E27FC236}">
                <a16:creationId xmlns:a16="http://schemas.microsoft.com/office/drawing/2014/main" id="{B35030AE-DE84-695E-F22D-EBB45B16668F}"/>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683CAE0A-2C3F-B2CD-5D1D-13EAF439C2ED}"/>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6574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D2-2CBA-9BC8-FE3C-814EDF2FA35B}"/>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04BF0B56-DCE0-6967-AE23-E507A280B7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F8077E-500F-3393-1789-BDCD15D462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95EAD54F-2BA4-4B45-03E4-3D265D23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93B450-EED0-089F-FC19-F699979310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F1057329-9551-7A6D-6511-37ACD3069EB7}"/>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8" name="Footer Placeholder 7">
            <a:extLst>
              <a:ext uri="{FF2B5EF4-FFF2-40B4-BE49-F238E27FC236}">
                <a16:creationId xmlns:a16="http://schemas.microsoft.com/office/drawing/2014/main" id="{3C89C973-5BDE-16BA-F256-A58EE29FEBFE}"/>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02C3D7A0-3E26-EC14-CBB6-F3268903A5C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0469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89AE-E204-0602-EE0E-36729B818F06}"/>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F3F2D9B9-9F00-2B3A-ACC9-669C3CFCFF0E}"/>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4" name="Footer Placeholder 3">
            <a:extLst>
              <a:ext uri="{FF2B5EF4-FFF2-40B4-BE49-F238E27FC236}">
                <a16:creationId xmlns:a16="http://schemas.microsoft.com/office/drawing/2014/main" id="{E9B13B9E-D8DD-F047-3CB7-A3EE6FFDB302}"/>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8ED6AAEE-F519-7D64-2DCF-BED1ACC48BE4}"/>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73163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B32BC-0579-61F2-DD3B-3B2C455490F3}"/>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3" name="Footer Placeholder 2">
            <a:extLst>
              <a:ext uri="{FF2B5EF4-FFF2-40B4-BE49-F238E27FC236}">
                <a16:creationId xmlns:a16="http://schemas.microsoft.com/office/drawing/2014/main" id="{4E5618E5-9A28-57BA-FE28-DF7D0C45FC03}"/>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F44A64B8-6B30-C1A0-C9D0-A6FA59F6105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215198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469-D030-525E-398A-A2CEA742E3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687FDFFD-5EC5-E5B6-F00C-DF823F7E5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B8C3AD57-4311-E9F7-1957-9ED7C1BAE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7FD0CD-9F83-9CE7-8C92-231031447458}"/>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6" name="Footer Placeholder 5">
            <a:extLst>
              <a:ext uri="{FF2B5EF4-FFF2-40B4-BE49-F238E27FC236}">
                <a16:creationId xmlns:a16="http://schemas.microsoft.com/office/drawing/2014/main" id="{81875AAE-8A99-3DCB-C383-8E4121979BEB}"/>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5EB5F478-B5E5-94EA-A71A-32661849690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3523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60BB-2FD4-92A4-D670-5769964520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A5FD0873-A45C-7EFB-0C12-22A9D13DEB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81BE4438-31E0-31B6-388D-765F1D189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D0FF21-AD80-1A5C-7649-8B56090D2248}"/>
              </a:ext>
            </a:extLst>
          </p:cNvPr>
          <p:cNvSpPr>
            <a:spLocks noGrp="1"/>
          </p:cNvSpPr>
          <p:nvPr>
            <p:ph type="dt" sz="half" idx="10"/>
          </p:nvPr>
        </p:nvSpPr>
        <p:spPr/>
        <p:txBody>
          <a:bodyPr/>
          <a:lstStyle/>
          <a:p>
            <a:fld id="{01D09F9A-9089-6443-AB94-B837FAF2A1B8}" type="datetimeFigureOut">
              <a:rPr lang="en-RU" smtClean="0"/>
              <a:t>14.12.2024</a:t>
            </a:fld>
            <a:endParaRPr lang="en-RU"/>
          </a:p>
        </p:txBody>
      </p:sp>
      <p:sp>
        <p:nvSpPr>
          <p:cNvPr id="6" name="Footer Placeholder 5">
            <a:extLst>
              <a:ext uri="{FF2B5EF4-FFF2-40B4-BE49-F238E27FC236}">
                <a16:creationId xmlns:a16="http://schemas.microsoft.com/office/drawing/2014/main" id="{829876FE-95AA-4A75-5D84-2C3FB01D26F0}"/>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18EAD267-F868-60EA-EEE2-1005DE4A57E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79577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C80FC-BAC1-F498-988F-9C4014E55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B369409C-0B98-DB5F-09D9-504660503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8D55715A-752D-A969-3F1D-DDAF7477BE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D09F9A-9089-6443-AB94-B837FAF2A1B8}" type="datetimeFigureOut">
              <a:rPr lang="en-RU" smtClean="0"/>
              <a:t>14.12.2024</a:t>
            </a:fld>
            <a:endParaRPr lang="en-RU"/>
          </a:p>
        </p:txBody>
      </p:sp>
      <p:sp>
        <p:nvSpPr>
          <p:cNvPr id="5" name="Footer Placeholder 4">
            <a:extLst>
              <a:ext uri="{FF2B5EF4-FFF2-40B4-BE49-F238E27FC236}">
                <a16:creationId xmlns:a16="http://schemas.microsoft.com/office/drawing/2014/main" id="{1DD840E3-49BB-945C-FC4C-A2C1130A8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RU"/>
          </a:p>
        </p:txBody>
      </p:sp>
      <p:sp>
        <p:nvSpPr>
          <p:cNvPr id="6" name="Slide Number Placeholder 5">
            <a:extLst>
              <a:ext uri="{FF2B5EF4-FFF2-40B4-BE49-F238E27FC236}">
                <a16:creationId xmlns:a16="http://schemas.microsoft.com/office/drawing/2014/main" id="{680FE91F-DBFB-B16A-DC91-10DA18B67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6FFFA5-7565-224F-B0A0-BC25F36D181C}" type="slidenum">
              <a:rPr lang="en-RU" smtClean="0"/>
              <a:t>‹#›</a:t>
            </a:fld>
            <a:endParaRPr lang="en-RU"/>
          </a:p>
        </p:txBody>
      </p:sp>
    </p:spTree>
    <p:extLst>
      <p:ext uri="{BB962C8B-B14F-4D97-AF65-F5344CB8AC3E}">
        <p14:creationId xmlns:p14="http://schemas.microsoft.com/office/powerpoint/2010/main" val="164861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B83D-7A21-B03C-7AD4-CFE6AC70AC07}"/>
              </a:ext>
            </a:extLst>
          </p:cNvPr>
          <p:cNvSpPr>
            <a:spLocks noGrp="1"/>
          </p:cNvSpPr>
          <p:nvPr>
            <p:ph type="ctrTitle"/>
          </p:nvPr>
        </p:nvSpPr>
        <p:spPr/>
        <p:txBody>
          <a:bodyPr/>
          <a:lstStyle/>
          <a:p>
            <a:r>
              <a:rPr lang="en-RU" dirty="0"/>
              <a:t>Git ⬩ GitHub ⬩ Renv</a:t>
            </a:r>
          </a:p>
        </p:txBody>
      </p:sp>
      <p:sp>
        <p:nvSpPr>
          <p:cNvPr id="3" name="Subtitle 2">
            <a:extLst>
              <a:ext uri="{FF2B5EF4-FFF2-40B4-BE49-F238E27FC236}">
                <a16:creationId xmlns:a16="http://schemas.microsoft.com/office/drawing/2014/main" id="{7F601DEA-0D10-7D5A-AAAC-74FDA712DA4B}"/>
              </a:ext>
            </a:extLst>
          </p:cNvPr>
          <p:cNvSpPr>
            <a:spLocks noGrp="1"/>
          </p:cNvSpPr>
          <p:nvPr>
            <p:ph type="subTitle" idx="1"/>
          </p:nvPr>
        </p:nvSpPr>
        <p:spPr>
          <a:xfrm>
            <a:off x="1308340" y="4369789"/>
            <a:ext cx="9144000" cy="1655762"/>
          </a:xfrm>
        </p:spPr>
        <p:txBody>
          <a:bodyPr/>
          <a:lstStyle/>
          <a:p>
            <a:r>
              <a:rPr lang="en-GB" dirty="0"/>
              <a:t>Kirill Voronin &lt;</a:t>
            </a:r>
            <a:r>
              <a:rPr lang="en-GB" dirty="0" err="1"/>
              <a:t>imvoroninkir@gmail.com</a:t>
            </a:r>
            <a:r>
              <a:rPr lang="en-GB" dirty="0"/>
              <a:t>&gt;</a:t>
            </a:r>
          </a:p>
        </p:txBody>
      </p:sp>
    </p:spTree>
    <p:extLst>
      <p:ext uri="{BB962C8B-B14F-4D97-AF65-F5344CB8AC3E}">
        <p14:creationId xmlns:p14="http://schemas.microsoft.com/office/powerpoint/2010/main" val="57763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E450-6FD2-D12E-A51E-FC86AC475E0E}"/>
              </a:ext>
            </a:extLst>
          </p:cNvPr>
          <p:cNvSpPr>
            <a:spLocks noGrp="1"/>
          </p:cNvSpPr>
          <p:nvPr>
            <p:ph type="title"/>
          </p:nvPr>
        </p:nvSpPr>
        <p:spPr/>
        <p:txBody>
          <a:bodyPr/>
          <a:lstStyle/>
          <a:p>
            <a:r>
              <a:rPr lang="ru-RU" dirty="0"/>
              <a:t>Для резюме</a:t>
            </a:r>
            <a:endParaRPr lang="en-RU" dirty="0"/>
          </a:p>
        </p:txBody>
      </p:sp>
      <p:pic>
        <p:nvPicPr>
          <p:cNvPr id="1030" name="Picture 6">
            <a:extLst>
              <a:ext uri="{FF2B5EF4-FFF2-40B4-BE49-F238E27FC236}">
                <a16:creationId xmlns:a16="http://schemas.microsoft.com/office/drawing/2014/main" id="{68808C74-BB12-41A5-3321-371F66D54B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70944"/>
            <a:ext cx="8537221"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E792-9674-46E0-E550-DD37A684C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EDEDE-3463-0C07-A881-EA74A713E6E9}"/>
              </a:ext>
            </a:extLst>
          </p:cNvPr>
          <p:cNvSpPr>
            <a:spLocks noGrp="1"/>
          </p:cNvSpPr>
          <p:nvPr>
            <p:ph type="title"/>
          </p:nvPr>
        </p:nvSpPr>
        <p:spPr/>
        <p:txBody>
          <a:bodyPr/>
          <a:lstStyle/>
          <a:p>
            <a:r>
              <a:rPr lang="ru-RU" dirty="0"/>
              <a:t>Рабочая область</a:t>
            </a:r>
            <a:r>
              <a:rPr lang="en-US" dirty="0"/>
              <a:t> </a:t>
            </a:r>
            <a:r>
              <a:rPr lang="en-US" dirty="0">
                <a:latin typeface="Monaco" pitchFamily="2" charset="77"/>
              </a:rPr>
              <a:t>(Working tree)</a:t>
            </a:r>
            <a:endParaRPr lang="en-RU" dirty="0"/>
          </a:p>
        </p:txBody>
      </p:sp>
      <p:pic>
        <p:nvPicPr>
          <p:cNvPr id="13" name="Picture 12">
            <a:extLst>
              <a:ext uri="{FF2B5EF4-FFF2-40B4-BE49-F238E27FC236}">
                <a16:creationId xmlns:a16="http://schemas.microsoft.com/office/drawing/2014/main" id="{6F330382-6D4A-99B0-A3AB-67FFED9DB8C9}"/>
              </a:ext>
            </a:extLst>
          </p:cNvPr>
          <p:cNvPicPr>
            <a:picLocks noChangeAspect="1"/>
          </p:cNvPicPr>
          <p:nvPr/>
        </p:nvPicPr>
        <p:blipFill>
          <a:blip r:embed="rId3"/>
          <a:srcRect/>
          <a:stretch/>
        </p:blipFill>
        <p:spPr>
          <a:xfrm>
            <a:off x="560837" y="1581150"/>
            <a:ext cx="5118100" cy="3695700"/>
          </a:xfrm>
          <a:prstGeom prst="rect">
            <a:avLst/>
          </a:prstGeom>
        </p:spPr>
      </p:pic>
    </p:spTree>
    <p:extLst>
      <p:ext uri="{BB962C8B-B14F-4D97-AF65-F5344CB8AC3E}">
        <p14:creationId xmlns:p14="http://schemas.microsoft.com/office/powerpoint/2010/main" val="286588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CCF74-015D-454D-F85F-AB26CD6F002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4142BFA-5769-FD77-9819-631BD8EA1937}"/>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67FE2D99-11CF-8586-8F4F-725D7D9ECE8E}"/>
              </a:ext>
            </a:extLst>
          </p:cNvPr>
          <p:cNvPicPr>
            <a:picLocks noChangeAspect="1"/>
          </p:cNvPicPr>
          <p:nvPr/>
        </p:nvPicPr>
        <p:blipFill>
          <a:blip r:embed="rId4"/>
          <a:srcRect/>
          <a:stretch/>
        </p:blipFill>
        <p:spPr>
          <a:xfrm>
            <a:off x="6282266" y="1772727"/>
            <a:ext cx="5332263" cy="3121325"/>
          </a:xfrm>
          <a:prstGeom prst="rect">
            <a:avLst/>
          </a:prstGeom>
        </p:spPr>
      </p:pic>
      <p:sp>
        <p:nvSpPr>
          <p:cNvPr id="11" name="Title 1">
            <a:extLst>
              <a:ext uri="{FF2B5EF4-FFF2-40B4-BE49-F238E27FC236}">
                <a16:creationId xmlns:a16="http://schemas.microsoft.com/office/drawing/2014/main" id="{38428EA8-770A-0BEE-DFED-762706CDF8F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latin typeface="Monaco" pitchFamily="2" charset="77"/>
            </a:endParaRPr>
          </a:p>
        </p:txBody>
      </p:sp>
    </p:spTree>
    <p:extLst>
      <p:ext uri="{BB962C8B-B14F-4D97-AF65-F5344CB8AC3E}">
        <p14:creationId xmlns:p14="http://schemas.microsoft.com/office/powerpoint/2010/main" val="393481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773B-58FC-7B28-3F0F-892119E67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1071F-D388-F0F4-6F0F-FF6C092E6C75}"/>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4A8020AD-DD08-E0EC-6497-ED47CE0B7238}"/>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B3D6A089-5E10-0471-A97A-42B5C0A8BE57}"/>
              </a:ext>
            </a:extLst>
          </p:cNvPr>
          <p:cNvPicPr>
            <a:picLocks noChangeAspect="1"/>
          </p:cNvPicPr>
          <p:nvPr/>
        </p:nvPicPr>
        <p:blipFill>
          <a:blip r:embed="rId4"/>
          <a:srcRect/>
          <a:stretch/>
        </p:blipFill>
        <p:spPr>
          <a:xfrm>
            <a:off x="6282266" y="1784261"/>
            <a:ext cx="5332263" cy="3098256"/>
          </a:xfrm>
          <a:prstGeom prst="rect">
            <a:avLst/>
          </a:prstGeom>
        </p:spPr>
      </p:pic>
      <p:sp>
        <p:nvSpPr>
          <p:cNvPr id="3" name="Title 1">
            <a:extLst>
              <a:ext uri="{FF2B5EF4-FFF2-40B4-BE49-F238E27FC236}">
                <a16:creationId xmlns:a16="http://schemas.microsoft.com/office/drawing/2014/main" id="{66672B33-6A7F-07C1-CD4A-ADAF18556A61}"/>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D24A4386-90FC-E034-45EE-05788B275841}"/>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811620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3BDE-0A73-A485-F71A-F0156FF95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C419A-6F71-8267-EB06-F5BD5FB0CBBE}"/>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8B0019B6-2CD2-9170-CA87-C3A8F8DEF3C4}"/>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F0584A78-77EF-71FC-BCC2-2057DD55B1E1}"/>
              </a:ext>
            </a:extLst>
          </p:cNvPr>
          <p:cNvPicPr>
            <a:picLocks noChangeAspect="1"/>
          </p:cNvPicPr>
          <p:nvPr/>
        </p:nvPicPr>
        <p:blipFill>
          <a:blip r:embed="rId4"/>
          <a:srcRect/>
          <a:stretch/>
        </p:blipFill>
        <p:spPr>
          <a:xfrm>
            <a:off x="6282266" y="1788984"/>
            <a:ext cx="5332263" cy="3088810"/>
          </a:xfrm>
          <a:prstGeom prst="rect">
            <a:avLst/>
          </a:prstGeom>
        </p:spPr>
      </p:pic>
      <p:sp>
        <p:nvSpPr>
          <p:cNvPr id="3" name="Title 1">
            <a:extLst>
              <a:ext uri="{FF2B5EF4-FFF2-40B4-BE49-F238E27FC236}">
                <a16:creationId xmlns:a16="http://schemas.microsoft.com/office/drawing/2014/main" id="{6EC1F3D9-0EC4-07D0-98B9-01546E62B1EF}"/>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569A394F-1F6C-6911-17DF-C86615772EBB}"/>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35561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BBC7-99B1-AF66-1121-14F6F13B63BB}"/>
              </a:ext>
            </a:extLst>
          </p:cNvPr>
          <p:cNvSpPr>
            <a:spLocks noGrp="1"/>
          </p:cNvSpPr>
          <p:nvPr>
            <p:ph type="title"/>
          </p:nvPr>
        </p:nvSpPr>
        <p:spPr/>
        <p:txBody>
          <a:bodyPr/>
          <a:lstStyle/>
          <a:p>
            <a:r>
              <a:rPr lang="ru-RU" dirty="0"/>
              <a:t>Фиксация изменений </a:t>
            </a:r>
            <a:r>
              <a:rPr lang="en-RU" dirty="0">
                <a:latin typeface="Monaco" pitchFamily="2" charset="77"/>
              </a:rPr>
              <a:t>(Commit)</a:t>
            </a:r>
          </a:p>
        </p:txBody>
      </p:sp>
      <p:pic>
        <p:nvPicPr>
          <p:cNvPr id="14" name="Content Placeholder 13">
            <a:extLst>
              <a:ext uri="{FF2B5EF4-FFF2-40B4-BE49-F238E27FC236}">
                <a16:creationId xmlns:a16="http://schemas.microsoft.com/office/drawing/2014/main" id="{5366FBAC-0CFF-00EF-68C3-584A62099B36}"/>
              </a:ext>
            </a:extLst>
          </p:cNvPr>
          <p:cNvPicPr>
            <a:picLocks noGrp="1" noChangeAspect="1"/>
          </p:cNvPicPr>
          <p:nvPr>
            <p:ph idx="1"/>
          </p:nvPr>
        </p:nvPicPr>
        <p:blipFill>
          <a:blip r:embed="rId2"/>
          <a:srcRect/>
          <a:stretch/>
        </p:blipFill>
        <p:spPr>
          <a:xfrm>
            <a:off x="622372" y="1342545"/>
            <a:ext cx="7270798" cy="5780024"/>
          </a:xfrm>
          <a:prstGeom prst="rect">
            <a:avLst/>
          </a:prstGeom>
        </p:spPr>
      </p:pic>
    </p:spTree>
    <p:extLst>
      <p:ext uri="{BB962C8B-B14F-4D97-AF65-F5344CB8AC3E}">
        <p14:creationId xmlns:p14="http://schemas.microsoft.com/office/powerpoint/2010/main" val="377217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F472-3E74-ABFE-F7AC-013837C3A91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6FC4A2B-2D72-BA85-C9DE-DC153E2AC6B3}"/>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4DBC76A4-4555-15C6-1EB1-24815656EE83}"/>
              </a:ext>
            </a:extLst>
          </p:cNvPr>
          <p:cNvPicPr>
            <a:picLocks noChangeAspect="1"/>
          </p:cNvPicPr>
          <p:nvPr/>
        </p:nvPicPr>
        <p:blipFill>
          <a:blip r:embed="rId4"/>
          <a:srcRect/>
          <a:stretch/>
        </p:blipFill>
        <p:spPr>
          <a:xfrm>
            <a:off x="6282266" y="1795865"/>
            <a:ext cx="5332263" cy="3075047"/>
          </a:xfrm>
          <a:prstGeom prst="rect">
            <a:avLst/>
          </a:prstGeom>
        </p:spPr>
      </p:pic>
      <p:sp>
        <p:nvSpPr>
          <p:cNvPr id="7" name="Title 1">
            <a:extLst>
              <a:ext uri="{FF2B5EF4-FFF2-40B4-BE49-F238E27FC236}">
                <a16:creationId xmlns:a16="http://schemas.microsoft.com/office/drawing/2014/main" id="{132EB316-B59D-3630-4FDF-1EBB5117878D}"/>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Tree>
    <p:extLst>
      <p:ext uri="{BB962C8B-B14F-4D97-AF65-F5344CB8AC3E}">
        <p14:creationId xmlns:p14="http://schemas.microsoft.com/office/powerpoint/2010/main" val="186989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BC2A-ABD3-6B0B-B1F8-98A5D7E7011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82738CB-1048-0FDE-0B01-1F3F97DCABD5}"/>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2C7E5AD6-45A3-46AF-D9F1-51D9EAB5D504}"/>
              </a:ext>
            </a:extLst>
          </p:cNvPr>
          <p:cNvPicPr>
            <a:picLocks noChangeAspect="1"/>
          </p:cNvPicPr>
          <p:nvPr/>
        </p:nvPicPr>
        <p:blipFill>
          <a:blip r:embed="rId4"/>
          <a:srcRect/>
          <a:stretch/>
        </p:blipFill>
        <p:spPr>
          <a:xfrm>
            <a:off x="6296373" y="1795865"/>
            <a:ext cx="5304049" cy="3075047"/>
          </a:xfrm>
          <a:prstGeom prst="rect">
            <a:avLst/>
          </a:prstGeom>
        </p:spPr>
      </p:pic>
      <p:sp>
        <p:nvSpPr>
          <p:cNvPr id="4" name="Title 1">
            <a:extLst>
              <a:ext uri="{FF2B5EF4-FFF2-40B4-BE49-F238E27FC236}">
                <a16:creationId xmlns:a16="http://schemas.microsoft.com/office/drawing/2014/main" id="{BA77BE2B-7200-DDEB-24C7-2414B46D23E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Tree>
    <p:extLst>
      <p:ext uri="{BB962C8B-B14F-4D97-AF65-F5344CB8AC3E}">
        <p14:creationId xmlns:p14="http://schemas.microsoft.com/office/powerpoint/2010/main" val="409176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762AC-891F-B070-FE70-AC602E198D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D9C2CB3-3D2F-FD20-127C-AEC2F62797C2}"/>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DAC669EE-6E2C-726C-17FC-880F30784306}"/>
              </a:ext>
            </a:extLst>
          </p:cNvPr>
          <p:cNvPicPr>
            <a:picLocks noChangeAspect="1"/>
          </p:cNvPicPr>
          <p:nvPr/>
        </p:nvPicPr>
        <p:blipFill>
          <a:blip r:embed="rId4"/>
          <a:srcRect/>
          <a:stretch/>
        </p:blipFill>
        <p:spPr>
          <a:xfrm>
            <a:off x="6296373" y="1795865"/>
            <a:ext cx="5304049" cy="3075047"/>
          </a:xfrm>
          <a:prstGeom prst="rect">
            <a:avLst/>
          </a:prstGeom>
        </p:spPr>
      </p:pic>
      <p:sp>
        <p:nvSpPr>
          <p:cNvPr id="7" name="Title 1">
            <a:extLst>
              <a:ext uri="{FF2B5EF4-FFF2-40B4-BE49-F238E27FC236}">
                <a16:creationId xmlns:a16="http://schemas.microsoft.com/office/drawing/2014/main" id="{D1A4B203-272F-32B5-6A00-526EFFE5F545}"/>
              </a:ext>
            </a:extLst>
          </p:cNvPr>
          <p:cNvSpPr>
            <a:spLocks noGrp="1"/>
          </p:cNvSpPr>
          <p:nvPr>
            <p:ph type="title"/>
          </p:nvPr>
        </p:nvSpPr>
        <p:spPr>
          <a:xfrm>
            <a:off x="838200" y="365125"/>
            <a:ext cx="10515600" cy="1325563"/>
          </a:xfrm>
        </p:spPr>
        <p:txBody>
          <a:bodyPr/>
          <a:lstStyle/>
          <a:p>
            <a:r>
              <a:rPr lang="ru-RU" dirty="0"/>
              <a:t>Фиксация изменений </a:t>
            </a:r>
            <a:r>
              <a:rPr lang="en-RU" dirty="0">
                <a:latin typeface="Monaco" pitchFamily="2" charset="77"/>
              </a:rPr>
              <a:t>(Commit)</a:t>
            </a:r>
            <a:endParaRPr lang="en-RU" dirty="0"/>
          </a:p>
        </p:txBody>
      </p:sp>
      <p:pic>
        <p:nvPicPr>
          <p:cNvPr id="2" name="Picture 1">
            <a:extLst>
              <a:ext uri="{FF2B5EF4-FFF2-40B4-BE49-F238E27FC236}">
                <a16:creationId xmlns:a16="http://schemas.microsoft.com/office/drawing/2014/main" id="{DB85D5E0-0DFC-EF49-012C-FE707D54A87A}"/>
              </a:ext>
            </a:extLst>
          </p:cNvPr>
          <p:cNvPicPr>
            <a:picLocks noChangeAspect="1"/>
          </p:cNvPicPr>
          <p:nvPr/>
        </p:nvPicPr>
        <p:blipFill>
          <a:blip r:embed="rId5"/>
          <a:srcRect/>
          <a:stretch/>
        </p:blipFill>
        <p:spPr>
          <a:xfrm>
            <a:off x="560837" y="1356862"/>
            <a:ext cx="6449204" cy="5625654"/>
          </a:xfrm>
          <a:prstGeom prst="rect">
            <a:avLst/>
          </a:prstGeom>
        </p:spPr>
      </p:pic>
    </p:spTree>
    <p:extLst>
      <p:ext uri="{BB962C8B-B14F-4D97-AF65-F5344CB8AC3E}">
        <p14:creationId xmlns:p14="http://schemas.microsoft.com/office/powerpoint/2010/main" val="312058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918-6F25-846D-9DFA-AEF6350E26B2}"/>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F9BE4928-13C4-25FD-C662-F0CB63621495}"/>
              </a:ext>
            </a:extLst>
          </p:cNvPr>
          <p:cNvSpPr/>
          <p:nvPr/>
        </p:nvSpPr>
        <p:spPr>
          <a:xfrm>
            <a:off x="1216324" y="2096219"/>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75F9C0FA-79A4-684B-ADF1-5B824B37EC42}"/>
              </a:ext>
            </a:extLst>
          </p:cNvPr>
          <p:cNvSpPr/>
          <p:nvPr/>
        </p:nvSpPr>
        <p:spPr>
          <a:xfrm>
            <a:off x="2811013" y="3088256"/>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sp>
        <p:nvSpPr>
          <p:cNvPr id="6" name="Rectangle 5">
            <a:extLst>
              <a:ext uri="{FF2B5EF4-FFF2-40B4-BE49-F238E27FC236}">
                <a16:creationId xmlns:a16="http://schemas.microsoft.com/office/drawing/2014/main" id="{92585C63-5043-B64B-0EE8-09950617F12A}"/>
              </a:ext>
            </a:extLst>
          </p:cNvPr>
          <p:cNvSpPr/>
          <p:nvPr/>
        </p:nvSpPr>
        <p:spPr>
          <a:xfrm>
            <a:off x="2819639" y="4293854"/>
            <a:ext cx="2037031" cy="52612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Commit</a:t>
            </a:r>
            <a:endParaRPr lang="en-RU" sz="2000" dirty="0">
              <a:solidFill>
                <a:schemeClr val="tx1"/>
              </a:solidFill>
            </a:endParaRPr>
          </a:p>
        </p:txBody>
      </p:sp>
      <p:cxnSp>
        <p:nvCxnSpPr>
          <p:cNvPr id="8" name="Elbow Connector 7">
            <a:extLst>
              <a:ext uri="{FF2B5EF4-FFF2-40B4-BE49-F238E27FC236}">
                <a16:creationId xmlns:a16="http://schemas.microsoft.com/office/drawing/2014/main" id="{4506F1AF-4959-7C89-6322-9C41E5188AE4}"/>
              </a:ext>
            </a:extLst>
          </p:cNvPr>
          <p:cNvCxnSpPr>
            <a:cxnSpLocks/>
            <a:stCxn id="4" idx="3"/>
            <a:endCxn id="5" idx="0"/>
          </p:cNvCxnSpPr>
          <p:nvPr/>
        </p:nvCxnSpPr>
        <p:spPr>
          <a:xfrm>
            <a:off x="3253355" y="2359281"/>
            <a:ext cx="576174" cy="72897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AB3E5782-CE7D-67EA-10C4-228D5491213E}"/>
              </a:ext>
            </a:extLst>
          </p:cNvPr>
          <p:cNvCxnSpPr>
            <a:cxnSpLocks/>
            <a:stCxn id="6" idx="2"/>
            <a:endCxn id="4" idx="1"/>
          </p:cNvCxnSpPr>
          <p:nvPr/>
        </p:nvCxnSpPr>
        <p:spPr>
          <a:xfrm rot="5400000" flipH="1">
            <a:off x="1296891" y="2278715"/>
            <a:ext cx="2460697" cy="2621831"/>
          </a:xfrm>
          <a:prstGeom prst="bentConnector4">
            <a:avLst>
              <a:gd name="adj1" fmla="val -9290"/>
              <a:gd name="adj2" fmla="val 10871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B68909B7-2FC0-51DB-A1FD-77D6AD5FFF59}"/>
              </a:ext>
            </a:extLst>
          </p:cNvPr>
          <p:cNvCxnSpPr>
            <a:cxnSpLocks/>
            <a:stCxn id="5" idx="2"/>
            <a:endCxn id="6" idx="0"/>
          </p:cNvCxnSpPr>
          <p:nvPr/>
        </p:nvCxnSpPr>
        <p:spPr>
          <a:xfrm rot="16200000" flipH="1">
            <a:off x="3494105" y="3949804"/>
            <a:ext cx="679474" cy="862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93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49A5-D8D8-D051-3732-5F3E00B81278}"/>
              </a:ext>
            </a:extLst>
          </p:cNvPr>
          <p:cNvSpPr>
            <a:spLocks noGrp="1"/>
          </p:cNvSpPr>
          <p:nvPr>
            <p:ph type="title"/>
          </p:nvPr>
        </p:nvSpPr>
        <p:spPr/>
        <p:txBody>
          <a:bodyPr/>
          <a:lstStyle/>
          <a:p>
            <a:r>
              <a:rPr lang="ru-RU" dirty="0"/>
              <a:t>Планы на вечер</a:t>
            </a:r>
            <a:endParaRPr lang="en-RU" dirty="0"/>
          </a:p>
        </p:txBody>
      </p:sp>
      <p:sp>
        <p:nvSpPr>
          <p:cNvPr id="3" name="Content Placeholder 2">
            <a:extLst>
              <a:ext uri="{FF2B5EF4-FFF2-40B4-BE49-F238E27FC236}">
                <a16:creationId xmlns:a16="http://schemas.microsoft.com/office/drawing/2014/main" id="{27B7DCFD-51F8-722F-FCB1-1AAB861D4AFE}"/>
              </a:ext>
            </a:extLst>
          </p:cNvPr>
          <p:cNvSpPr>
            <a:spLocks noGrp="1"/>
          </p:cNvSpPr>
          <p:nvPr>
            <p:ph idx="1"/>
          </p:nvPr>
        </p:nvSpPr>
        <p:spPr/>
        <p:txBody>
          <a:bodyPr>
            <a:normAutofit/>
          </a:bodyPr>
          <a:lstStyle/>
          <a:p>
            <a:r>
              <a:rPr lang="ru-RU" dirty="0"/>
              <a:t>Поговорим про контроль версий при помощи </a:t>
            </a:r>
            <a:r>
              <a:rPr lang="en-GB" dirty="0">
                <a:latin typeface="Monaco" pitchFamily="2" charset="77"/>
              </a:rPr>
              <a:t>Git</a:t>
            </a:r>
            <a:endParaRPr lang="en-US" dirty="0">
              <a:cs typeface="Calibri" panose="020F0502020204030204" pitchFamily="34" charset="0"/>
            </a:endParaRPr>
          </a:p>
          <a:p>
            <a:r>
              <a:rPr lang="ru-RU" dirty="0">
                <a:cs typeface="Calibri" panose="020F0502020204030204" pitchFamily="34" charset="0"/>
              </a:rPr>
              <a:t>Установку пакетов через </a:t>
            </a:r>
            <a:r>
              <a:rPr lang="en-US" dirty="0" err="1">
                <a:latin typeface="Monaco" pitchFamily="2" charset="77"/>
              </a:rPr>
              <a:t>renv</a:t>
            </a:r>
            <a:endParaRPr lang="en-GB" dirty="0">
              <a:latin typeface="Monaco" pitchFamily="2" charset="77"/>
            </a:endParaRPr>
          </a:p>
          <a:p>
            <a:r>
              <a:rPr lang="ru-RU" dirty="0"/>
              <a:t>Создадим идеальный проект</a:t>
            </a:r>
            <a:r>
              <a:rPr lang="en-US" dirty="0"/>
              <a:t> </a:t>
            </a:r>
            <a:r>
              <a:rPr lang="ru-RU" dirty="0"/>
              <a:t>используя </a:t>
            </a:r>
            <a:r>
              <a:rPr lang="en-US" dirty="0"/>
              <a:t>Git </a:t>
            </a:r>
            <a:r>
              <a:rPr lang="ru-RU" dirty="0"/>
              <a:t>и </a:t>
            </a:r>
            <a:r>
              <a:rPr lang="en-US" dirty="0" err="1"/>
              <a:t>renv</a:t>
            </a:r>
            <a:endParaRPr lang="en-US" dirty="0"/>
          </a:p>
          <a:p>
            <a:pPr lvl="1"/>
            <a:r>
              <a:rPr lang="ru-RU" dirty="0"/>
              <a:t>Повторяемый </a:t>
            </a:r>
            <a:r>
              <a:rPr lang="en-US" dirty="0" err="1"/>
              <a:t>Rmarkdown</a:t>
            </a:r>
            <a:endParaRPr lang="en-US" dirty="0"/>
          </a:p>
          <a:p>
            <a:pPr lvl="1"/>
            <a:r>
              <a:rPr lang="ru-RU" dirty="0"/>
              <a:t>Музыкальный чарт </a:t>
            </a:r>
            <a:r>
              <a:rPr lang="en-US" dirty="0"/>
              <a:t>«Billboard top 200»</a:t>
            </a:r>
          </a:p>
          <a:p>
            <a:pPr lvl="1"/>
            <a:r>
              <a:rPr lang="ru-RU" dirty="0"/>
              <a:t>Выберем лучших исполнителей</a:t>
            </a:r>
          </a:p>
          <a:p>
            <a:r>
              <a:rPr lang="ru-RU" dirty="0"/>
              <a:t>Запушим на </a:t>
            </a:r>
            <a:r>
              <a:rPr lang="en-GB" dirty="0"/>
              <a:t>GitHub</a:t>
            </a:r>
          </a:p>
          <a:p>
            <a:r>
              <a:rPr lang="ru-RU" dirty="0"/>
              <a:t>Поработаем вместе используя </a:t>
            </a:r>
            <a:r>
              <a:rPr lang="en-US" dirty="0"/>
              <a:t>GitHub </a:t>
            </a:r>
            <a:r>
              <a:rPr lang="en-GB" dirty="0"/>
              <a:t>pull request</a:t>
            </a:r>
            <a:r>
              <a:rPr lang="ru-RU" dirty="0"/>
              <a:t> (</a:t>
            </a:r>
            <a:r>
              <a:rPr lang="en-GB" dirty="0"/>
              <a:t>PR)</a:t>
            </a:r>
          </a:p>
          <a:p>
            <a:r>
              <a:rPr lang="ru-RU" dirty="0"/>
              <a:t>Рассмотрим </a:t>
            </a:r>
            <a:r>
              <a:rPr lang="en-GB" dirty="0"/>
              <a:t>best practices</a:t>
            </a:r>
            <a:r>
              <a:rPr lang="ru-RU" dirty="0"/>
              <a:t> и различные ситуации</a:t>
            </a:r>
            <a:endParaRPr lang="en-GB" dirty="0"/>
          </a:p>
        </p:txBody>
      </p:sp>
    </p:spTree>
    <p:extLst>
      <p:ext uri="{BB962C8B-B14F-4D97-AF65-F5344CB8AC3E}">
        <p14:creationId xmlns:p14="http://schemas.microsoft.com/office/powerpoint/2010/main" val="157343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CB84-AA3A-13BC-2411-6FC11AA59A81}"/>
              </a:ext>
            </a:extLst>
          </p:cNvPr>
          <p:cNvSpPr>
            <a:spLocks noGrp="1"/>
          </p:cNvSpPr>
          <p:nvPr>
            <p:ph type="title"/>
          </p:nvPr>
        </p:nvSpPr>
        <p:spPr/>
        <p:txBody>
          <a:bodyPr/>
          <a:lstStyle/>
          <a:p>
            <a:r>
              <a:rPr lang="ru-RU" dirty="0"/>
              <a:t>Журнал изменений (</a:t>
            </a:r>
            <a:r>
              <a:rPr lang="en-RU" dirty="0"/>
              <a:t>log</a:t>
            </a:r>
            <a:r>
              <a:rPr lang="ru-RU" dirty="0"/>
              <a:t>)</a:t>
            </a:r>
            <a:endParaRPr lang="en-RU" dirty="0"/>
          </a:p>
        </p:txBody>
      </p:sp>
      <p:pic>
        <p:nvPicPr>
          <p:cNvPr id="7" name="Picture 6">
            <a:extLst>
              <a:ext uri="{FF2B5EF4-FFF2-40B4-BE49-F238E27FC236}">
                <a16:creationId xmlns:a16="http://schemas.microsoft.com/office/drawing/2014/main" id="{966E7BC2-C6D5-3A99-7219-ACD8BE864D26}"/>
              </a:ext>
            </a:extLst>
          </p:cNvPr>
          <p:cNvPicPr>
            <a:picLocks noChangeAspect="1"/>
          </p:cNvPicPr>
          <p:nvPr/>
        </p:nvPicPr>
        <p:blipFill>
          <a:blip r:embed="rId2"/>
          <a:stretch>
            <a:fillRect/>
          </a:stretch>
        </p:blipFill>
        <p:spPr>
          <a:xfrm>
            <a:off x="477146" y="1356862"/>
            <a:ext cx="6181548" cy="5625654"/>
          </a:xfrm>
          <a:prstGeom prst="rect">
            <a:avLst/>
          </a:prstGeom>
        </p:spPr>
      </p:pic>
    </p:spTree>
    <p:extLst>
      <p:ext uri="{BB962C8B-B14F-4D97-AF65-F5344CB8AC3E}">
        <p14:creationId xmlns:p14="http://schemas.microsoft.com/office/powerpoint/2010/main" val="67052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7B98-0717-CB38-63AD-B0C71EC6E032}"/>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4" name="Picture 2">
            <a:extLst>
              <a:ext uri="{FF2B5EF4-FFF2-40B4-BE49-F238E27FC236}">
                <a16:creationId xmlns:a16="http://schemas.microsoft.com/office/drawing/2014/main" id="{2F0CC62B-0A1A-91CD-9CC9-80325BA71E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63" r="2771" b="2862"/>
          <a:stretch/>
        </p:blipFill>
        <p:spPr bwMode="auto">
          <a:xfrm>
            <a:off x="838200" y="1575253"/>
            <a:ext cx="3733800" cy="5104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ADBAC8-3040-EDF2-28A1-1007F29CC924}"/>
              </a:ext>
            </a:extLst>
          </p:cNvPr>
          <p:cNvSpPr txBox="1"/>
          <p:nvPr/>
        </p:nvSpPr>
        <p:spPr>
          <a:xfrm>
            <a:off x="4942114" y="1575253"/>
            <a:ext cx="8274638" cy="1477328"/>
          </a:xfrm>
          <a:prstGeom prst="rect">
            <a:avLst/>
          </a:prstGeom>
          <a:noFill/>
        </p:spPr>
        <p:txBody>
          <a:bodyPr wrap="none" rtlCol="0">
            <a:spAutoFit/>
          </a:bodyPr>
          <a:lstStyle/>
          <a:p>
            <a:pPr marL="285750" indent="-285750">
              <a:buFont typeface="Arial" panose="020B0604020202020204" pitchFamily="34" charset="0"/>
              <a:buChar char="•"/>
            </a:pPr>
            <a:r>
              <a:rPr lang="ru-RU" dirty="0"/>
              <a:t>Финальная версия статьи 42 правки АА</a:t>
            </a:r>
            <a:r>
              <a:rPr lang="en-US" dirty="0"/>
              <a:t>.docx</a:t>
            </a:r>
            <a:endParaRPr lang="ru-RU" dirty="0"/>
          </a:p>
          <a:p>
            <a:pPr marL="285750" indent="-285750">
              <a:buFont typeface="Arial" panose="020B0604020202020204" pitchFamily="34" charset="0"/>
              <a:buChar char="•"/>
            </a:pPr>
            <a:r>
              <a:rPr lang="ru-RU" dirty="0"/>
              <a:t>Финальная версия статьи 42 правки АА 09 дек</a:t>
            </a:r>
            <a:r>
              <a:rPr lang="en-US" dirty="0"/>
              <a:t>.docx</a:t>
            </a:r>
            <a:endParaRPr lang="ru-RU" dirty="0"/>
          </a:p>
          <a:p>
            <a:pPr marL="285750" indent="-285750">
              <a:buFont typeface="Arial" panose="020B0604020202020204" pitchFamily="34" charset="0"/>
              <a:buChar char="•"/>
            </a:pPr>
            <a:r>
              <a:rPr lang="ru-RU" dirty="0"/>
              <a:t>Финальная версия статьи 42 КВ стат. Методы</a:t>
            </a:r>
            <a:r>
              <a:rPr lang="en-US" dirty="0"/>
              <a:t>.docx</a:t>
            </a:r>
            <a:endParaRPr lang="ru-RU" dirty="0"/>
          </a:p>
          <a:p>
            <a:pPr marL="285750" indent="-285750">
              <a:buFont typeface="Arial" panose="020B0604020202020204" pitchFamily="34" charset="0"/>
              <a:buChar char="•"/>
            </a:pPr>
            <a:r>
              <a:rPr lang="ru-RU" dirty="0"/>
              <a:t>Финальная версия статьи 42 КВ графики</a:t>
            </a:r>
            <a:r>
              <a:rPr lang="en-US" dirty="0"/>
              <a:t>.docx</a:t>
            </a:r>
            <a:endParaRPr lang="ru-RU" dirty="0"/>
          </a:p>
          <a:p>
            <a:pPr marL="285750" indent="-285750">
              <a:buFont typeface="Arial" panose="020B0604020202020204" pitchFamily="34" charset="0"/>
              <a:buChar char="•"/>
            </a:pPr>
            <a:r>
              <a:rPr lang="ru-RU" dirty="0"/>
              <a:t>Финальная версия статьи 42 КВ графики выживаемости последняя версия</a:t>
            </a:r>
            <a:r>
              <a:rPr lang="en-US" dirty="0"/>
              <a:t>.docx</a:t>
            </a:r>
            <a:endParaRPr lang="en-RU" dirty="0"/>
          </a:p>
        </p:txBody>
      </p:sp>
    </p:spTree>
    <p:extLst>
      <p:ext uri="{BB962C8B-B14F-4D97-AF65-F5344CB8AC3E}">
        <p14:creationId xmlns:p14="http://schemas.microsoft.com/office/powerpoint/2010/main" val="2582449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D676-DD90-5E11-C7C0-87D2060D8E19}"/>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3AB352A6-FD26-A623-2F64-FE6E6A26B268}"/>
              </a:ext>
            </a:extLst>
          </p:cNvPr>
          <p:cNvPicPr>
            <a:picLocks noChangeAspect="1"/>
          </p:cNvPicPr>
          <p:nvPr/>
        </p:nvPicPr>
        <p:blipFill>
          <a:blip r:embed="rId3"/>
          <a:srcRect/>
          <a:stretch/>
        </p:blipFill>
        <p:spPr>
          <a:xfrm>
            <a:off x="494743" y="1690688"/>
            <a:ext cx="6502212" cy="4069729"/>
          </a:xfrm>
          <a:prstGeom prst="rect">
            <a:avLst/>
          </a:prstGeom>
        </p:spPr>
      </p:pic>
    </p:spTree>
    <p:extLst>
      <p:ext uri="{BB962C8B-B14F-4D97-AF65-F5344CB8AC3E}">
        <p14:creationId xmlns:p14="http://schemas.microsoft.com/office/powerpoint/2010/main" val="391219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A874-BCA9-79CF-A581-393EC5AB3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98C51-B2C6-9200-D2B2-D085A6539265}"/>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245332E5-CE7E-DA48-2248-42135ED14C52}"/>
              </a:ext>
            </a:extLst>
          </p:cNvPr>
          <p:cNvPicPr>
            <a:picLocks noChangeAspect="1"/>
          </p:cNvPicPr>
          <p:nvPr/>
        </p:nvPicPr>
        <p:blipFill>
          <a:blip r:embed="rId3"/>
          <a:srcRect/>
          <a:stretch/>
        </p:blipFill>
        <p:spPr>
          <a:xfrm>
            <a:off x="494743" y="1690688"/>
            <a:ext cx="6502212" cy="4069729"/>
          </a:xfrm>
          <a:prstGeom prst="rect">
            <a:avLst/>
          </a:prstGeom>
        </p:spPr>
      </p:pic>
      <p:pic>
        <p:nvPicPr>
          <p:cNvPr id="2050" name="Picture 2" descr="Nate Bunney on LinkedIn: #programmerhumor #programmingmemes">
            <a:extLst>
              <a:ext uri="{FF2B5EF4-FFF2-40B4-BE49-F238E27FC236}">
                <a16:creationId xmlns:a16="http://schemas.microsoft.com/office/drawing/2014/main" id="{827DE531-7F4C-A2F0-18CA-E0DD04B95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766" y="1690688"/>
            <a:ext cx="3179477" cy="406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841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02AF9-7623-84CD-4463-1D593E31206D}"/>
            </a:ext>
          </a:extLst>
        </p:cNvPr>
        <p:cNvGrpSpPr/>
        <p:nvPr/>
      </p:nvGrpSpPr>
      <p:grpSpPr>
        <a:xfrm>
          <a:off x="0" y="0"/>
          <a:ext cx="0" cy="0"/>
          <a:chOff x="0" y="0"/>
          <a:chExt cx="0" cy="0"/>
        </a:xfrm>
      </p:grpSpPr>
      <p:pic>
        <p:nvPicPr>
          <p:cNvPr id="5" name="Picture 2" descr="Git vs Github – Cosa sono e quali le differenze - Tech Generation">
            <a:extLst>
              <a:ext uri="{FF2B5EF4-FFF2-40B4-BE49-F238E27FC236}">
                <a16:creationId xmlns:a16="http://schemas.microsoft.com/office/drawing/2014/main" id="{AB186E53-328E-8372-49DD-152198E0D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49934" r="66862" b="-1335"/>
          <a:stretch/>
        </p:blipFill>
        <p:spPr bwMode="auto">
          <a:xfrm>
            <a:off x="1853018" y="3615267"/>
            <a:ext cx="2651249" cy="220814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97AE5B28-D6F1-748C-780A-768B0FF1DEB1}"/>
              </a:ext>
            </a:extLst>
          </p:cNvPr>
          <p:cNvCxnSpPr>
            <a:cxnSpLocks/>
          </p:cNvCxnSpPr>
          <p:nvPr/>
        </p:nvCxnSpPr>
        <p:spPr>
          <a:xfrm>
            <a:off x="7516096" y="2043646"/>
            <a:ext cx="704105" cy="1330524"/>
          </a:xfrm>
          <a:prstGeom prst="straightConnector1">
            <a:avLst/>
          </a:prstGeom>
          <a:ln w="152400">
            <a:solidFill>
              <a:schemeClr val="accent4"/>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9493DD2-E0C4-A290-8DAE-89EEACFDA360}"/>
              </a:ext>
            </a:extLst>
          </p:cNvPr>
          <p:cNvSpPr txBox="1"/>
          <p:nvPr/>
        </p:nvSpPr>
        <p:spPr>
          <a:xfrm>
            <a:off x="8445528" y="2123805"/>
            <a:ext cx="1225015" cy="707886"/>
          </a:xfrm>
          <a:prstGeom prst="rect">
            <a:avLst/>
          </a:prstGeom>
          <a:noFill/>
        </p:spPr>
        <p:txBody>
          <a:bodyPr wrap="none" rtlCol="0">
            <a:spAutoFit/>
          </a:bodyPr>
          <a:lstStyle/>
          <a:p>
            <a:r>
              <a:rPr lang="en-RU" sz="4000" b="1" dirty="0"/>
              <a:t>PULL</a:t>
            </a:r>
          </a:p>
        </p:txBody>
      </p:sp>
      <p:sp>
        <p:nvSpPr>
          <p:cNvPr id="2" name="TextBox 1">
            <a:extLst>
              <a:ext uri="{FF2B5EF4-FFF2-40B4-BE49-F238E27FC236}">
                <a16:creationId xmlns:a16="http://schemas.microsoft.com/office/drawing/2014/main" id="{0F4D9F04-A5FB-9547-C3AF-B68D032B3D82}"/>
              </a:ext>
            </a:extLst>
          </p:cNvPr>
          <p:cNvSpPr txBox="1"/>
          <p:nvPr/>
        </p:nvSpPr>
        <p:spPr>
          <a:xfrm>
            <a:off x="1560019" y="2129207"/>
            <a:ext cx="1472949" cy="707886"/>
          </a:xfrm>
          <a:prstGeom prst="rect">
            <a:avLst/>
          </a:prstGeom>
          <a:noFill/>
        </p:spPr>
        <p:txBody>
          <a:bodyPr wrap="square" rtlCol="0">
            <a:spAutoFit/>
          </a:bodyPr>
          <a:lstStyle/>
          <a:p>
            <a:r>
              <a:rPr lang="en-RU" sz="4000" b="1" dirty="0"/>
              <a:t>PUSH</a:t>
            </a:r>
          </a:p>
        </p:txBody>
      </p:sp>
      <p:cxnSp>
        <p:nvCxnSpPr>
          <p:cNvPr id="4" name="Straight Arrow Connector 3">
            <a:extLst>
              <a:ext uri="{FF2B5EF4-FFF2-40B4-BE49-F238E27FC236}">
                <a16:creationId xmlns:a16="http://schemas.microsoft.com/office/drawing/2014/main" id="{A938C671-C9B3-68B4-B86C-9AEC4CD4E72D}"/>
              </a:ext>
            </a:extLst>
          </p:cNvPr>
          <p:cNvCxnSpPr>
            <a:cxnSpLocks/>
          </p:cNvCxnSpPr>
          <p:nvPr/>
        </p:nvCxnSpPr>
        <p:spPr>
          <a:xfrm flipV="1">
            <a:off x="3264378" y="2043646"/>
            <a:ext cx="698022" cy="1385354"/>
          </a:xfrm>
          <a:prstGeom prst="straightConnector1">
            <a:avLst/>
          </a:prstGeom>
          <a:ln w="152400">
            <a:solidFill>
              <a:schemeClr val="accent6"/>
            </a:solidFill>
            <a:tailEnd type="triangle"/>
          </a:ln>
        </p:spPr>
        <p:style>
          <a:lnRef idx="2">
            <a:schemeClr val="dk1"/>
          </a:lnRef>
          <a:fillRef idx="0">
            <a:schemeClr val="dk1"/>
          </a:fillRef>
          <a:effectRef idx="1">
            <a:schemeClr val="dk1"/>
          </a:effectRef>
          <a:fontRef idx="minor">
            <a:schemeClr val="tx1"/>
          </a:fontRef>
        </p:style>
      </p:cxnSp>
      <p:pic>
        <p:nvPicPr>
          <p:cNvPr id="8" name="Picture 2" descr="Git vs Github – Cosa sono e quali le differenze - Tech Generation">
            <a:extLst>
              <a:ext uri="{FF2B5EF4-FFF2-40B4-BE49-F238E27FC236}">
                <a16:creationId xmlns:a16="http://schemas.microsoft.com/office/drawing/2014/main" id="{ECF54532-2AA3-B0ED-289D-BD409D2DE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995" r="-3" b="72928"/>
          <a:stretch/>
        </p:blipFill>
        <p:spPr bwMode="auto">
          <a:xfrm>
            <a:off x="1742524" y="761045"/>
            <a:ext cx="7954187" cy="12057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it vs Github – Cosa sono e quali le differenze - Tech Generation">
            <a:extLst>
              <a:ext uri="{FF2B5EF4-FFF2-40B4-BE49-F238E27FC236}">
                <a16:creationId xmlns:a16="http://schemas.microsoft.com/office/drawing/2014/main" id="{A80742D1-0EA3-E609-CE4D-E21BD1E89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77" t="49934" r="33428" b="-1335"/>
          <a:stretch/>
        </p:blipFill>
        <p:spPr bwMode="auto">
          <a:xfrm>
            <a:off x="6918875" y="3615266"/>
            <a:ext cx="2751668" cy="220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5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4100-C308-D5A6-8824-FEA19F21A4F7}"/>
              </a:ext>
            </a:extLst>
          </p:cNvPr>
          <p:cNvSpPr>
            <a:spLocks noGrp="1"/>
          </p:cNvSpPr>
          <p:nvPr>
            <p:ph type="title"/>
          </p:nvPr>
        </p:nvSpPr>
        <p:spPr/>
        <p:txBody>
          <a:bodyPr/>
          <a:lstStyle/>
          <a:p>
            <a:r>
              <a:rPr lang="en-GB" dirty="0"/>
              <a:t>P</a:t>
            </a:r>
            <a:r>
              <a:rPr lang="en-RU" dirty="0"/>
              <a:t>ull Request (PR)</a:t>
            </a:r>
          </a:p>
        </p:txBody>
      </p:sp>
      <p:pic>
        <p:nvPicPr>
          <p:cNvPr id="4" name="Content Placeholder 3">
            <a:extLst>
              <a:ext uri="{FF2B5EF4-FFF2-40B4-BE49-F238E27FC236}">
                <a16:creationId xmlns:a16="http://schemas.microsoft.com/office/drawing/2014/main" id="{22BC075B-11B0-2B9F-7F1A-8B7663040868}"/>
              </a:ext>
            </a:extLst>
          </p:cNvPr>
          <p:cNvPicPr>
            <a:picLocks noGrp="1" noChangeAspect="1"/>
          </p:cNvPicPr>
          <p:nvPr>
            <p:ph idx="1"/>
          </p:nvPr>
        </p:nvPicPr>
        <p:blipFill>
          <a:blip r:embed="rId2"/>
          <a:srcRect/>
          <a:stretch/>
        </p:blipFill>
        <p:spPr>
          <a:xfrm>
            <a:off x="838200" y="1825625"/>
            <a:ext cx="6781376" cy="4351338"/>
          </a:xfrm>
          <a:prstGeom prst="rect">
            <a:avLst/>
          </a:prstGeom>
        </p:spPr>
      </p:pic>
    </p:spTree>
    <p:extLst>
      <p:ext uri="{BB962C8B-B14F-4D97-AF65-F5344CB8AC3E}">
        <p14:creationId xmlns:p14="http://schemas.microsoft.com/office/powerpoint/2010/main" val="2716788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D10D71-1551-DC45-6A15-5A019DCB12AA}"/>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E3462962-8AE6-A7FB-FC4E-FCC943271A87}"/>
              </a:ext>
            </a:extLst>
          </p:cNvPr>
          <p:cNvPicPr>
            <a:picLocks noChangeAspect="1"/>
          </p:cNvPicPr>
          <p:nvPr/>
        </p:nvPicPr>
        <p:blipFill>
          <a:blip r:embed="rId2"/>
          <a:stretch>
            <a:fillRect/>
          </a:stretch>
        </p:blipFill>
        <p:spPr>
          <a:xfrm>
            <a:off x="838200" y="1582499"/>
            <a:ext cx="7772400" cy="1335392"/>
          </a:xfrm>
          <a:prstGeom prst="rect">
            <a:avLst/>
          </a:prstGeom>
        </p:spPr>
      </p:pic>
    </p:spTree>
    <p:extLst>
      <p:ext uri="{BB962C8B-B14F-4D97-AF65-F5344CB8AC3E}">
        <p14:creationId xmlns:p14="http://schemas.microsoft.com/office/powerpoint/2010/main" val="1332619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B8C35-5E87-2D0A-BA9C-1A1B76A06FDA}"/>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0AFF0EC-211C-3B82-93A5-D268CA47A6E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C278343D-2597-18B5-B52F-00A1CD73548D}"/>
              </a:ext>
            </a:extLst>
          </p:cNvPr>
          <p:cNvPicPr>
            <a:picLocks noChangeAspect="1"/>
          </p:cNvPicPr>
          <p:nvPr/>
        </p:nvPicPr>
        <p:blipFill>
          <a:blip r:embed="rId2"/>
          <a:stretch>
            <a:fillRect/>
          </a:stretch>
        </p:blipFill>
        <p:spPr>
          <a:xfrm>
            <a:off x="838200" y="1582499"/>
            <a:ext cx="7772400" cy="1335392"/>
          </a:xfrm>
          <a:prstGeom prst="rect">
            <a:avLst/>
          </a:prstGeom>
        </p:spPr>
      </p:pic>
      <p:sp>
        <p:nvSpPr>
          <p:cNvPr id="3" name="TextBox 2">
            <a:extLst>
              <a:ext uri="{FF2B5EF4-FFF2-40B4-BE49-F238E27FC236}">
                <a16:creationId xmlns:a16="http://schemas.microsoft.com/office/drawing/2014/main" id="{96FFF7CF-7C7B-A7DA-10B1-A68A57E144A8}"/>
              </a:ext>
            </a:extLst>
          </p:cNvPr>
          <p:cNvSpPr txBox="1"/>
          <p:nvPr/>
        </p:nvSpPr>
        <p:spPr>
          <a:xfrm>
            <a:off x="838200" y="3429000"/>
            <a:ext cx="1316386" cy="769441"/>
          </a:xfrm>
          <a:prstGeom prst="rect">
            <a:avLst/>
          </a:prstGeom>
          <a:noFill/>
        </p:spPr>
        <p:txBody>
          <a:bodyPr wrap="none" rtlCol="0">
            <a:spAutoFit/>
          </a:bodyPr>
          <a:lstStyle/>
          <a:p>
            <a:r>
              <a:rPr lang="en-US" sz="4400" dirty="0">
                <a:latin typeface="+mj-lt"/>
              </a:rPr>
              <a:t>2.1.5</a:t>
            </a:r>
            <a:endParaRPr lang="en-RU" sz="4400" dirty="0">
              <a:latin typeface="+mj-lt"/>
            </a:endParaRPr>
          </a:p>
        </p:txBody>
      </p:sp>
    </p:spTree>
    <p:extLst>
      <p:ext uri="{BB962C8B-B14F-4D97-AF65-F5344CB8AC3E}">
        <p14:creationId xmlns:p14="http://schemas.microsoft.com/office/powerpoint/2010/main" val="4023984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0C49D-95BB-8127-B8CE-5D59E7C9F05B}"/>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6779B2B-9B1A-5437-27E6-CBC02A71F82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888002D4-234F-76AB-20BF-D65C449A7160}"/>
              </a:ext>
            </a:extLst>
          </p:cNvPr>
          <p:cNvPicPr>
            <a:picLocks noChangeAspect="1"/>
          </p:cNvPicPr>
          <p:nvPr/>
        </p:nvPicPr>
        <p:blipFill>
          <a:blip r:embed="rId3"/>
          <a:stretch>
            <a:fillRect/>
          </a:stretch>
        </p:blipFill>
        <p:spPr>
          <a:xfrm>
            <a:off x="838200" y="1582499"/>
            <a:ext cx="7772400" cy="1335392"/>
          </a:xfrm>
          <a:prstGeom prst="rect">
            <a:avLst/>
          </a:prstGeom>
        </p:spPr>
      </p:pic>
      <p:sp>
        <p:nvSpPr>
          <p:cNvPr id="2" name="TextBox 1">
            <a:extLst>
              <a:ext uri="{FF2B5EF4-FFF2-40B4-BE49-F238E27FC236}">
                <a16:creationId xmlns:a16="http://schemas.microsoft.com/office/drawing/2014/main" id="{79051975-2233-F387-25D7-B821CD9F9A0C}"/>
              </a:ext>
            </a:extLst>
          </p:cNvPr>
          <p:cNvSpPr txBox="1"/>
          <p:nvPr/>
        </p:nvSpPr>
        <p:spPr>
          <a:xfrm>
            <a:off x="838200" y="3429000"/>
            <a:ext cx="3235181" cy="769441"/>
          </a:xfrm>
          <a:prstGeom prst="rect">
            <a:avLst/>
          </a:prstGeom>
          <a:noFill/>
        </p:spPr>
        <p:txBody>
          <a:bodyPr wrap="none" rtlCol="0">
            <a:spAutoFit/>
          </a:bodyPr>
          <a:lstStyle/>
          <a:p>
            <a:r>
              <a:rPr lang="en-US" sz="4400" dirty="0">
                <a:latin typeface="+mj-lt"/>
              </a:rPr>
              <a:t>2.1.5 </a:t>
            </a:r>
            <a:r>
              <a:rPr lang="en-RU" sz="4400" dirty="0">
                <a:latin typeface="+mj-lt"/>
              </a:rPr>
              <a:t>→ 3.0.4</a:t>
            </a:r>
          </a:p>
        </p:txBody>
      </p:sp>
    </p:spTree>
    <p:extLst>
      <p:ext uri="{BB962C8B-B14F-4D97-AF65-F5344CB8AC3E}">
        <p14:creationId xmlns:p14="http://schemas.microsoft.com/office/powerpoint/2010/main" val="186107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CF4CE1-5312-AA0C-EBEE-462320B6170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5343979-AA8F-75A3-3B65-E72490BE858C}"/>
              </a:ext>
            </a:extLst>
          </p:cNvPr>
          <p:cNvPicPr>
            <a:picLocks noChangeAspect="1"/>
          </p:cNvPicPr>
          <p:nvPr/>
        </p:nvPicPr>
        <p:blipFill>
          <a:blip r:embed="rId2"/>
          <a:srcRect t="10471"/>
          <a:stretch/>
        </p:blipFill>
        <p:spPr>
          <a:xfrm>
            <a:off x="838200" y="1432193"/>
            <a:ext cx="7173846" cy="5246132"/>
          </a:xfrm>
          <a:prstGeom prst="rect">
            <a:avLst/>
          </a:prstGeom>
        </p:spPr>
      </p:pic>
      <p:sp>
        <p:nvSpPr>
          <p:cNvPr id="2" name="Title 1">
            <a:extLst>
              <a:ext uri="{FF2B5EF4-FFF2-40B4-BE49-F238E27FC236}">
                <a16:creationId xmlns:a16="http://schemas.microsoft.com/office/drawing/2014/main" id="{422C3527-E78C-A488-F701-0DD85855B679}"/>
              </a:ext>
            </a:extLst>
          </p:cNvPr>
          <p:cNvSpPr>
            <a:spLocks noGrp="1"/>
          </p:cNvSpPr>
          <p:nvPr>
            <p:ph type="title"/>
          </p:nvPr>
        </p:nvSpPr>
        <p:spPr>
          <a:xfrm>
            <a:off x="838200" y="365125"/>
            <a:ext cx="10515600" cy="1325563"/>
          </a:xfrm>
        </p:spPr>
        <p:txBody>
          <a:bodyPr/>
          <a:lstStyle/>
          <a:p>
            <a:r>
              <a:rPr lang="en-US" dirty="0" err="1"/>
              <a:t>sessionInfo</a:t>
            </a:r>
            <a:endParaRPr lang="en-RU" dirty="0"/>
          </a:p>
        </p:txBody>
      </p:sp>
    </p:spTree>
    <p:extLst>
      <p:ext uri="{BB962C8B-B14F-4D97-AF65-F5344CB8AC3E}">
        <p14:creationId xmlns:p14="http://schemas.microsoft.com/office/powerpoint/2010/main" val="231022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9912AE07-5AEF-9CF5-A5E8-31146B832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6FF532-0078-740C-5E19-E60012DDD0BD}"/>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2" name="TextBox 1">
            <a:extLst>
              <a:ext uri="{FF2B5EF4-FFF2-40B4-BE49-F238E27FC236}">
                <a16:creationId xmlns:a16="http://schemas.microsoft.com/office/drawing/2014/main" id="{8138C71C-2769-23F6-52DF-5E4DA30F1965}"/>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43079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5B97E-FCC3-76E3-9F2A-4E32A04CE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34D5C-259F-B7B5-2F80-6966D78F0F4B}"/>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97732C3E-490A-DBDD-2F32-1116DC1197BA}"/>
              </a:ext>
            </a:extLst>
          </p:cNvPr>
          <p:cNvPicPr>
            <a:picLocks noChangeAspect="1"/>
          </p:cNvPicPr>
          <p:nvPr/>
        </p:nvPicPr>
        <p:blipFill>
          <a:blip r:embed="rId2"/>
          <a:stretch>
            <a:fillRect/>
          </a:stretch>
        </p:blipFill>
        <p:spPr>
          <a:xfrm>
            <a:off x="938388" y="1377108"/>
            <a:ext cx="7234513" cy="5245022"/>
          </a:xfrm>
          <a:prstGeom prst="rect">
            <a:avLst/>
          </a:prstGeom>
        </p:spPr>
      </p:pic>
    </p:spTree>
    <p:extLst>
      <p:ext uri="{BB962C8B-B14F-4D97-AF65-F5344CB8AC3E}">
        <p14:creationId xmlns:p14="http://schemas.microsoft.com/office/powerpoint/2010/main" val="86427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51CC-3680-785F-75E9-E5299E4C5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0D5C0-E35B-1A79-4A89-21F61F488FBF}"/>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DF32B2BF-E10F-8569-C1AC-C422B39920D2}"/>
              </a:ext>
            </a:extLst>
          </p:cNvPr>
          <p:cNvPicPr>
            <a:picLocks noChangeAspect="1"/>
          </p:cNvPicPr>
          <p:nvPr/>
        </p:nvPicPr>
        <p:blipFill>
          <a:blip r:embed="rId2"/>
          <a:stretch>
            <a:fillRect/>
          </a:stretch>
        </p:blipFill>
        <p:spPr>
          <a:xfrm>
            <a:off x="938388" y="1377108"/>
            <a:ext cx="7234513" cy="5245022"/>
          </a:xfrm>
          <a:prstGeom prst="rect">
            <a:avLst/>
          </a:prstGeom>
        </p:spPr>
      </p:pic>
      <p:pic>
        <p:nvPicPr>
          <p:cNvPr id="3" name="Picture 2">
            <a:extLst>
              <a:ext uri="{FF2B5EF4-FFF2-40B4-BE49-F238E27FC236}">
                <a16:creationId xmlns:a16="http://schemas.microsoft.com/office/drawing/2014/main" id="{87006B3F-3AE2-7D67-4088-D503A70048FD}"/>
              </a:ext>
            </a:extLst>
          </p:cNvPr>
          <p:cNvPicPr>
            <a:picLocks noChangeAspect="1"/>
          </p:cNvPicPr>
          <p:nvPr/>
        </p:nvPicPr>
        <p:blipFill>
          <a:blip r:embed="rId3"/>
          <a:stretch>
            <a:fillRect/>
          </a:stretch>
        </p:blipFill>
        <p:spPr>
          <a:xfrm>
            <a:off x="8307797" y="1596329"/>
            <a:ext cx="3371740" cy="5025801"/>
          </a:xfrm>
          <a:prstGeom prst="rect">
            <a:avLst/>
          </a:prstGeom>
        </p:spPr>
      </p:pic>
      <p:sp>
        <p:nvSpPr>
          <p:cNvPr id="6" name="Right Arrow 5">
            <a:extLst>
              <a:ext uri="{FF2B5EF4-FFF2-40B4-BE49-F238E27FC236}">
                <a16:creationId xmlns:a16="http://schemas.microsoft.com/office/drawing/2014/main" id="{EBF3A666-7921-AA79-A309-E5C5A45DC866}"/>
              </a:ext>
            </a:extLst>
          </p:cNvPr>
          <p:cNvSpPr/>
          <p:nvPr/>
        </p:nvSpPr>
        <p:spPr>
          <a:xfrm>
            <a:off x="5995813" y="3290141"/>
            <a:ext cx="2097098" cy="553598"/>
          </a:xfrm>
          <a:prstGeom prst="rightArrow">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0" name="TextBox 9">
            <a:extLst>
              <a:ext uri="{FF2B5EF4-FFF2-40B4-BE49-F238E27FC236}">
                <a16:creationId xmlns:a16="http://schemas.microsoft.com/office/drawing/2014/main" id="{890FC53C-19BE-A501-F938-AD30F9AF0FCC}"/>
              </a:ext>
            </a:extLst>
          </p:cNvPr>
          <p:cNvSpPr txBox="1"/>
          <p:nvPr/>
        </p:nvSpPr>
        <p:spPr>
          <a:xfrm>
            <a:off x="5995813" y="2920809"/>
            <a:ext cx="1718740" cy="369332"/>
          </a:xfrm>
          <a:prstGeom prst="rect">
            <a:avLst/>
          </a:prstGeom>
          <a:noFill/>
        </p:spPr>
        <p:txBody>
          <a:bodyPr wrap="none" rtlCol="0">
            <a:spAutoFit/>
          </a:bodyPr>
          <a:lstStyle/>
          <a:p>
            <a:r>
              <a:rPr lang="en-GB" dirty="0">
                <a:solidFill>
                  <a:srgbClr val="0070C0"/>
                </a:solidFill>
              </a:rPr>
              <a:t>r</a:t>
            </a:r>
            <a:r>
              <a:rPr lang="en-RU" dirty="0">
                <a:solidFill>
                  <a:srgbClr val="0070C0"/>
                </a:solidFill>
              </a:rPr>
              <a:t>env::snapshot()</a:t>
            </a:r>
          </a:p>
        </p:txBody>
      </p:sp>
      <p:sp>
        <p:nvSpPr>
          <p:cNvPr id="4" name="Title 1">
            <a:extLst>
              <a:ext uri="{FF2B5EF4-FFF2-40B4-BE49-F238E27FC236}">
                <a16:creationId xmlns:a16="http://schemas.microsoft.com/office/drawing/2014/main" id="{63E62500-0ADA-EB69-E36E-0A7FC8AAB675}"/>
              </a:ext>
            </a:extLst>
          </p:cNvPr>
          <p:cNvSpPr txBox="1">
            <a:spLocks/>
          </p:cNvSpPr>
          <p:nvPr/>
        </p:nvSpPr>
        <p:spPr>
          <a:xfrm>
            <a:off x="8307797" y="365125"/>
            <a:ext cx="3371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renv.lock</a:t>
            </a:r>
            <a:endParaRPr lang="en-RU" dirty="0"/>
          </a:p>
        </p:txBody>
      </p:sp>
    </p:spTree>
    <p:extLst>
      <p:ext uri="{BB962C8B-B14F-4D97-AF65-F5344CB8AC3E}">
        <p14:creationId xmlns:p14="http://schemas.microsoft.com/office/powerpoint/2010/main" val="354158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908E-D53B-E465-491A-4B0FBEACA5BC}"/>
              </a:ext>
            </a:extLst>
          </p:cNvPr>
          <p:cNvSpPr>
            <a:spLocks noGrp="1"/>
          </p:cNvSpPr>
          <p:nvPr>
            <p:ph type="title"/>
          </p:nvPr>
        </p:nvSpPr>
        <p:spPr/>
        <p:txBody>
          <a:bodyPr/>
          <a:lstStyle/>
          <a:p>
            <a:r>
              <a:rPr lang="ru-RU" dirty="0"/>
              <a:t>Что нужно сделать</a:t>
            </a:r>
            <a:endParaRPr lang="en-RU" dirty="0"/>
          </a:p>
        </p:txBody>
      </p:sp>
      <p:sp>
        <p:nvSpPr>
          <p:cNvPr id="3" name="Content Placeholder 2">
            <a:extLst>
              <a:ext uri="{FF2B5EF4-FFF2-40B4-BE49-F238E27FC236}">
                <a16:creationId xmlns:a16="http://schemas.microsoft.com/office/drawing/2014/main" id="{A14F1E2E-7E03-C32C-43CC-4F2CD05BE2C4}"/>
              </a:ext>
            </a:extLst>
          </p:cNvPr>
          <p:cNvSpPr>
            <a:spLocks noGrp="1"/>
          </p:cNvSpPr>
          <p:nvPr>
            <p:ph idx="1"/>
          </p:nvPr>
        </p:nvSpPr>
        <p:spPr>
          <a:xfrm>
            <a:off x="838200" y="1566832"/>
            <a:ext cx="10515600" cy="1325562"/>
          </a:xfrm>
        </p:spPr>
        <p:txBody>
          <a:bodyPr>
            <a:normAutofit fontScale="92500" lnSpcReduction="10000"/>
          </a:bodyPr>
          <a:lstStyle/>
          <a:p>
            <a:r>
              <a:rPr lang="ru-RU" dirty="0"/>
              <a:t>Создать ветку</a:t>
            </a:r>
          </a:p>
          <a:p>
            <a:r>
              <a:rPr lang="ru-RU" dirty="0"/>
              <a:t>Добавить 5 исполнителей в </a:t>
            </a:r>
            <a:r>
              <a:rPr lang="en-GB" dirty="0"/>
              <a:t>a</a:t>
            </a:r>
            <a:r>
              <a:rPr lang="en-RU" dirty="0"/>
              <a:t>rtists.csv</a:t>
            </a:r>
          </a:p>
          <a:p>
            <a:r>
              <a:rPr lang="ru-RU" dirty="0"/>
              <a:t>Запушить, сделать </a:t>
            </a:r>
            <a:r>
              <a:rPr lang="en-US" dirty="0"/>
              <a:t>PR </a:t>
            </a:r>
            <a:r>
              <a:rPr lang="ru-RU" dirty="0"/>
              <a:t>и попросить его </a:t>
            </a:r>
            <a:r>
              <a:rPr lang="ru-RU" dirty="0" err="1"/>
              <a:t>замержить</a:t>
            </a:r>
            <a:endParaRPr lang="ru-R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E4F484-BBAD-971C-3DDE-CCB252002401}"/>
                  </a:ext>
                </a:extLst>
              </p:cNvPr>
              <p:cNvSpPr txBox="1"/>
              <p:nvPr/>
            </p:nvSpPr>
            <p:spPr>
              <a:xfrm>
                <a:off x="838200" y="4180907"/>
                <a:ext cx="10855664" cy="2142061"/>
              </a:xfrm>
              <a:prstGeom prst="rect">
                <a:avLst/>
              </a:prstGeom>
              <a:noFill/>
            </p:spPr>
            <p:txBody>
              <a:bodyPr wrap="none" rtlCol="0">
                <a:spAutoFit/>
              </a:bodyPr>
              <a:lstStyle/>
              <a:p>
                <a:pPr marL="285750" indent="-285750">
                  <a:buFont typeface="Arial" panose="020B0604020202020204" pitchFamily="34" charset="0"/>
                  <a:buChar char="•"/>
                </a:pPr>
                <a:r>
                  <a:rPr lang="ru-RU" sz="2800" dirty="0"/>
                  <a:t>Топ исполнители в год вашего рождения / другую важную дату</a:t>
                </a:r>
                <a:endParaRPr lang="en-US" sz="2800" dirty="0"/>
              </a:p>
              <a:p>
                <a:pPr marL="285750" indent="-285750">
                  <a:buFont typeface="Arial" panose="020B0604020202020204" pitchFamily="34" charset="0"/>
                  <a:buChar char="•"/>
                </a:pPr>
                <a:r>
                  <a:rPr lang="ru-RU" sz="2800" dirty="0"/>
                  <a:t>Топ трэков в неделю вашего рождения</a:t>
                </a:r>
                <a:endParaRPr lang="en-US" sz="2800" dirty="0"/>
              </a:p>
              <a:p>
                <a:pPr marL="285750" indent="-285750">
                  <a:buFont typeface="Arial" panose="020B0604020202020204" pitchFamily="34" charset="0"/>
                  <a:buChar char="•"/>
                </a:pPr>
                <a:r>
                  <a:rPr lang="ru-RU" sz="2800" dirty="0"/>
                  <a:t>Кто продержался в топе дольше всего</a:t>
                </a:r>
                <a:endParaRPr lang="en-US" sz="2800" dirty="0"/>
              </a:p>
              <a:p>
                <a:pPr marL="285750" indent="-285750">
                  <a:buFont typeface="Arial" panose="020B0604020202020204" pitchFamily="34" charset="0"/>
                  <a:buChar char="•"/>
                </a:pPr>
                <a:r>
                  <a:rPr lang="ru-RU" sz="2800" dirty="0"/>
                  <a:t>Биоразнообразие </a:t>
                </a:r>
                <a:r>
                  <a:rPr lang="en-US" sz="2800" dirty="0"/>
                  <a:t>(</a:t>
                </a:r>
                <a:r>
                  <a:rPr lang="ru-RU" sz="2800" dirty="0"/>
                  <a:t>исполнителей</a:t>
                </a:r>
                <a:r>
                  <a:rPr lang="en-US" sz="2800" dirty="0"/>
                  <a:t>) </a:t>
                </a:r>
                <a:r>
                  <a:rPr lang="ru-RU" sz="2800" dirty="0"/>
                  <a:t>за каждый год</a:t>
                </a:r>
                <a:endParaRPr lang="en-US" sz="2800" dirty="0"/>
              </a:p>
              <a:p>
                <a:r>
                  <a:rPr lang="ru-RU" sz="2000" dirty="0"/>
                  <a:t>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𝐴</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e>
                        </m:func>
                      </m:e>
                    </m:nary>
                  </m:oMath>
                </a14:m>
                <a:r>
                  <a:rPr lang="ru-RU" sz="2000" dirty="0"/>
                  <a:t>   </a:t>
                </a:r>
                <a14:m>
                  <m:oMath xmlns:m="http://schemas.openxmlformats.org/officeDocument/2006/math">
                    <m:r>
                      <a:rPr lang="en-US" sz="2000" b="0" i="1" dirty="0" smtClean="0">
                        <a:latin typeface="Cambria Math" panose="02040503050406030204" pitchFamily="18" charset="0"/>
                      </a:rPr>
                      <m:t>𝐴</m:t>
                    </m:r>
                  </m:oMath>
                </a14:m>
                <a:r>
                  <a:rPr lang="en-US" sz="2000" dirty="0"/>
                  <a:t> </a:t>
                </a:r>
                <a:r>
                  <a:rPr lang="ru-RU" sz="2000" dirty="0"/>
                  <a:t>– кол-во исполнителей   </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b="0" i="1" dirty="0" smtClean="0">
                            <a:latin typeface="Cambria Math" panose="02040503050406030204" pitchFamily="18" charset="0"/>
                          </a:rPr>
                          <m:t>𝑖</m:t>
                        </m:r>
                      </m:sub>
                    </m:sSub>
                  </m:oMath>
                </a14:m>
                <a:r>
                  <a:rPr lang="en-RU" sz="2000" dirty="0"/>
                  <a:t> - </a:t>
                </a:r>
                <a:r>
                  <a:rPr lang="ru-RU" sz="2000" dirty="0"/>
                  <a:t>частота попаданий исполнителя в топ</a:t>
                </a:r>
                <a:endParaRPr lang="en-RU" sz="2000" dirty="0"/>
              </a:p>
            </p:txBody>
          </p:sp>
        </mc:Choice>
        <mc:Fallback xmlns="">
          <p:sp>
            <p:nvSpPr>
              <p:cNvPr id="6" name="TextBox 5">
                <a:extLst>
                  <a:ext uri="{FF2B5EF4-FFF2-40B4-BE49-F238E27FC236}">
                    <a16:creationId xmlns:a16="http://schemas.microsoft.com/office/drawing/2014/main" id="{1BE4F484-BBAD-971C-3DDE-CCB252002401}"/>
                  </a:ext>
                </a:extLst>
              </p:cNvPr>
              <p:cNvSpPr txBox="1">
                <a:spLocks noRot="1" noChangeAspect="1" noMove="1" noResize="1" noEditPoints="1" noAdjustHandles="1" noChangeArrowheads="1" noChangeShapeType="1" noTextEdit="1"/>
              </p:cNvSpPr>
              <p:nvPr/>
            </p:nvSpPr>
            <p:spPr>
              <a:xfrm>
                <a:off x="838200" y="4180907"/>
                <a:ext cx="10855664" cy="2142061"/>
              </a:xfrm>
              <a:prstGeom prst="rect">
                <a:avLst/>
              </a:prstGeom>
              <a:blipFill>
                <a:blip r:embed="rId2"/>
                <a:stretch>
                  <a:fillRect l="-1053" t="-2959" b="-33728"/>
                </a:stretch>
              </a:blipFill>
            </p:spPr>
            <p:txBody>
              <a:bodyPr/>
              <a:lstStyle/>
              <a:p>
                <a:r>
                  <a:rPr lang="en-RU">
                    <a:noFill/>
                  </a:rPr>
                  <a:t> </a:t>
                </a:r>
              </a:p>
            </p:txBody>
          </p:sp>
        </mc:Fallback>
      </mc:AlternateContent>
      <p:sp>
        <p:nvSpPr>
          <p:cNvPr id="7" name="Title 1">
            <a:extLst>
              <a:ext uri="{FF2B5EF4-FFF2-40B4-BE49-F238E27FC236}">
                <a16:creationId xmlns:a16="http://schemas.microsoft.com/office/drawing/2014/main" id="{74869F14-CCCA-8BE3-8F4D-FBDFDD492998}"/>
              </a:ext>
            </a:extLst>
          </p:cNvPr>
          <p:cNvSpPr txBox="1">
            <a:spLocks/>
          </p:cNvSpPr>
          <p:nvPr/>
        </p:nvSpPr>
        <p:spPr>
          <a:xfrm>
            <a:off x="838200" y="2855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Что еще можно сделать</a:t>
            </a:r>
            <a:endParaRPr lang="en-RU" dirty="0"/>
          </a:p>
        </p:txBody>
      </p:sp>
    </p:spTree>
    <p:extLst>
      <p:ext uri="{BB962C8B-B14F-4D97-AF65-F5344CB8AC3E}">
        <p14:creationId xmlns:p14="http://schemas.microsoft.com/office/powerpoint/2010/main" val="302929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4C49-633B-97F5-FA86-1574120E7924}"/>
              </a:ext>
            </a:extLst>
          </p:cNvPr>
          <p:cNvSpPr>
            <a:spLocks noGrp="1"/>
          </p:cNvSpPr>
          <p:nvPr>
            <p:ph type="title"/>
          </p:nvPr>
        </p:nvSpPr>
        <p:spPr/>
        <p:txBody>
          <a:bodyPr/>
          <a:lstStyle/>
          <a:p>
            <a:r>
              <a:rPr lang="ru-RU" dirty="0"/>
              <a:t>Используйте чистую сессию</a:t>
            </a:r>
            <a:endParaRPr lang="en-RU" dirty="0"/>
          </a:p>
        </p:txBody>
      </p:sp>
      <p:pic>
        <p:nvPicPr>
          <p:cNvPr id="4" name="Content Placeholder 3">
            <a:extLst>
              <a:ext uri="{FF2B5EF4-FFF2-40B4-BE49-F238E27FC236}">
                <a16:creationId xmlns:a16="http://schemas.microsoft.com/office/drawing/2014/main" id="{050AA071-541B-6857-0DFC-A451018E1163}"/>
              </a:ext>
            </a:extLst>
          </p:cNvPr>
          <p:cNvPicPr>
            <a:picLocks noGrp="1" noChangeAspect="1"/>
          </p:cNvPicPr>
          <p:nvPr>
            <p:ph idx="1"/>
          </p:nvPr>
        </p:nvPicPr>
        <p:blipFill>
          <a:blip r:embed="rId2"/>
          <a:stretch>
            <a:fillRect/>
          </a:stretch>
        </p:blipFill>
        <p:spPr>
          <a:xfrm>
            <a:off x="838200" y="1860537"/>
            <a:ext cx="4213864" cy="4351338"/>
          </a:xfrm>
          <a:prstGeom prst="rect">
            <a:avLst/>
          </a:prstGeom>
        </p:spPr>
      </p:pic>
      <p:pic>
        <p:nvPicPr>
          <p:cNvPr id="6" name="Picture 5">
            <a:extLst>
              <a:ext uri="{FF2B5EF4-FFF2-40B4-BE49-F238E27FC236}">
                <a16:creationId xmlns:a16="http://schemas.microsoft.com/office/drawing/2014/main" id="{A6DB4819-B567-A96D-45DC-2BF6735AC3D9}"/>
              </a:ext>
            </a:extLst>
          </p:cNvPr>
          <p:cNvPicPr>
            <a:picLocks noChangeAspect="1"/>
          </p:cNvPicPr>
          <p:nvPr/>
        </p:nvPicPr>
        <p:blipFill>
          <a:blip r:embed="rId3"/>
          <a:stretch>
            <a:fillRect/>
          </a:stretch>
        </p:blipFill>
        <p:spPr>
          <a:xfrm>
            <a:off x="5340196" y="1860537"/>
            <a:ext cx="6111003" cy="2502143"/>
          </a:xfrm>
          <a:prstGeom prst="rect">
            <a:avLst/>
          </a:prstGeom>
        </p:spPr>
      </p:pic>
    </p:spTree>
    <p:extLst>
      <p:ext uri="{BB962C8B-B14F-4D97-AF65-F5344CB8AC3E}">
        <p14:creationId xmlns:p14="http://schemas.microsoft.com/office/powerpoint/2010/main" val="64769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702F-B6FE-A5D2-6513-B4C8D7D9B7FA}"/>
              </a:ext>
            </a:extLst>
          </p:cNvPr>
          <p:cNvSpPr>
            <a:spLocks noGrp="1"/>
          </p:cNvSpPr>
          <p:nvPr>
            <p:ph type="title"/>
          </p:nvPr>
        </p:nvSpPr>
        <p:spPr/>
        <p:txBody>
          <a:bodyPr/>
          <a:lstStyle/>
          <a:p>
            <a:r>
              <a:rPr lang="ru-RU" dirty="0"/>
              <a:t>Чистая рабочая область</a:t>
            </a:r>
            <a:endParaRPr lang="en-RU" dirty="0"/>
          </a:p>
        </p:txBody>
      </p:sp>
      <p:sp>
        <p:nvSpPr>
          <p:cNvPr id="4" name="TextBox 3">
            <a:extLst>
              <a:ext uri="{FF2B5EF4-FFF2-40B4-BE49-F238E27FC236}">
                <a16:creationId xmlns:a16="http://schemas.microsoft.com/office/drawing/2014/main" id="{43F72603-2FF6-9B4E-5BE2-57D491B8D802}"/>
              </a:ext>
            </a:extLst>
          </p:cNvPr>
          <p:cNvSpPr txBox="1"/>
          <p:nvPr/>
        </p:nvSpPr>
        <p:spPr>
          <a:xfrm>
            <a:off x="7256197" y="5709610"/>
            <a:ext cx="3474477" cy="646331"/>
          </a:xfrm>
          <a:prstGeom prst="rect">
            <a:avLst/>
          </a:prstGeom>
          <a:noFill/>
        </p:spPr>
        <p:txBody>
          <a:bodyPr wrap="none" rtlCol="0">
            <a:spAutoFit/>
          </a:bodyPr>
          <a:lstStyle/>
          <a:p>
            <a:pPr algn="ctr"/>
            <a:r>
              <a:rPr lang="ru-RU" dirty="0"/>
              <a:t>Это я делаю ревью коммита</a:t>
            </a:r>
          </a:p>
          <a:p>
            <a:pPr algn="ctr"/>
            <a:r>
              <a:rPr lang="ru-RU" dirty="0"/>
              <a:t>из 50 файлов для одного графика</a:t>
            </a:r>
            <a:endParaRPr lang="en-RU" dirty="0"/>
          </a:p>
        </p:txBody>
      </p:sp>
      <p:pic>
        <p:nvPicPr>
          <p:cNvPr id="2056" name="Picture 8" descr="смотровая площадка — Острие">
            <a:extLst>
              <a:ext uri="{FF2B5EF4-FFF2-40B4-BE49-F238E27FC236}">
                <a16:creationId xmlns:a16="http://schemas.microsoft.com/office/drawing/2014/main" id="{B4032E85-0342-FD4D-7ECB-291AC73EA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80" y="2059756"/>
            <a:ext cx="4917109" cy="3280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DD07E9-924E-F9E6-82D5-9390EA15305C}"/>
              </a:ext>
            </a:extLst>
          </p:cNvPr>
          <p:cNvPicPr>
            <a:picLocks noChangeAspect="1"/>
          </p:cNvPicPr>
          <p:nvPr/>
        </p:nvPicPr>
        <p:blipFill>
          <a:blip r:embed="rId3"/>
          <a:srcRect/>
          <a:stretch/>
        </p:blipFill>
        <p:spPr>
          <a:xfrm>
            <a:off x="946243" y="1775355"/>
            <a:ext cx="5388033" cy="3307289"/>
          </a:xfrm>
          <a:prstGeom prst="rect">
            <a:avLst/>
          </a:prstGeom>
        </p:spPr>
      </p:pic>
      <p:cxnSp>
        <p:nvCxnSpPr>
          <p:cNvPr id="11" name="Straight Connector 10">
            <a:extLst>
              <a:ext uri="{FF2B5EF4-FFF2-40B4-BE49-F238E27FC236}">
                <a16:creationId xmlns:a16="http://schemas.microsoft.com/office/drawing/2014/main" id="{CAB11A3F-3D01-6617-4B2B-2F31DC2C5042}"/>
              </a:ext>
            </a:extLst>
          </p:cNvPr>
          <p:cNvCxnSpPr>
            <a:cxnSpLocks/>
          </p:cNvCxnSpPr>
          <p:nvPr/>
        </p:nvCxnSpPr>
        <p:spPr>
          <a:xfrm>
            <a:off x="1167787" y="1972019"/>
            <a:ext cx="4928213" cy="289743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473498F-3496-301D-9515-6DAFF2D9BBED}"/>
              </a:ext>
            </a:extLst>
          </p:cNvPr>
          <p:cNvCxnSpPr>
            <a:cxnSpLocks/>
          </p:cNvCxnSpPr>
          <p:nvPr/>
        </p:nvCxnSpPr>
        <p:spPr>
          <a:xfrm flipV="1">
            <a:off x="1167787" y="2059756"/>
            <a:ext cx="4928213" cy="2809699"/>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935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D943-8A13-B19C-FCC0-644543AEAE19}"/>
              </a:ext>
            </a:extLst>
          </p:cNvPr>
          <p:cNvSpPr>
            <a:spLocks noGrp="1"/>
          </p:cNvSpPr>
          <p:nvPr>
            <p:ph type="title"/>
          </p:nvPr>
        </p:nvSpPr>
        <p:spPr/>
        <p:txBody>
          <a:bodyPr/>
          <a:lstStyle/>
          <a:p>
            <a:r>
              <a:rPr lang="en-RU" dirty="0"/>
              <a:t>amend</a:t>
            </a:r>
            <a:r>
              <a:rPr lang="ru-RU" dirty="0"/>
              <a:t> – редактирует последний коммит</a:t>
            </a:r>
            <a:endParaRPr lang="en-RU" dirty="0"/>
          </a:p>
        </p:txBody>
      </p:sp>
      <p:pic>
        <p:nvPicPr>
          <p:cNvPr id="7" name="Content Placeholder 6">
            <a:extLst>
              <a:ext uri="{FF2B5EF4-FFF2-40B4-BE49-F238E27FC236}">
                <a16:creationId xmlns:a16="http://schemas.microsoft.com/office/drawing/2014/main" id="{96F15D14-4655-2BE1-1231-1AD99FCB6F53}"/>
              </a:ext>
            </a:extLst>
          </p:cNvPr>
          <p:cNvPicPr>
            <a:picLocks noGrp="1" noChangeAspect="1"/>
          </p:cNvPicPr>
          <p:nvPr>
            <p:ph idx="1"/>
          </p:nvPr>
        </p:nvPicPr>
        <p:blipFill>
          <a:blip r:embed="rId2"/>
          <a:stretch>
            <a:fillRect/>
          </a:stretch>
        </p:blipFill>
        <p:spPr>
          <a:xfrm>
            <a:off x="528062" y="1341465"/>
            <a:ext cx="7531439" cy="5879746"/>
          </a:xfrm>
          <a:prstGeom prst="rect">
            <a:avLst/>
          </a:prstGeom>
        </p:spPr>
      </p:pic>
      <p:sp>
        <p:nvSpPr>
          <p:cNvPr id="8" name="TextBox 7">
            <a:extLst>
              <a:ext uri="{FF2B5EF4-FFF2-40B4-BE49-F238E27FC236}">
                <a16:creationId xmlns:a16="http://schemas.microsoft.com/office/drawing/2014/main" id="{BEAD60D9-282F-D9EF-7D82-99465C546615}"/>
              </a:ext>
            </a:extLst>
          </p:cNvPr>
          <p:cNvSpPr txBox="1"/>
          <p:nvPr/>
        </p:nvSpPr>
        <p:spPr>
          <a:xfrm>
            <a:off x="7834513" y="1690688"/>
            <a:ext cx="3179075" cy="830997"/>
          </a:xfrm>
          <a:prstGeom prst="rect">
            <a:avLst/>
          </a:prstGeom>
          <a:noFill/>
        </p:spPr>
        <p:txBody>
          <a:bodyPr wrap="none" rtlCol="0">
            <a:spAutoFit/>
          </a:bodyPr>
          <a:lstStyle/>
          <a:p>
            <a:r>
              <a:rPr lang="ru-RU" sz="2400" dirty="0"/>
              <a:t>Только последний</a:t>
            </a:r>
          </a:p>
          <a:p>
            <a:r>
              <a:rPr lang="ru-RU" sz="2400" dirty="0"/>
              <a:t>Только не запушенный</a:t>
            </a:r>
            <a:endParaRPr lang="en-RU" sz="2400" dirty="0"/>
          </a:p>
        </p:txBody>
      </p:sp>
    </p:spTree>
    <p:extLst>
      <p:ext uri="{BB962C8B-B14F-4D97-AF65-F5344CB8AC3E}">
        <p14:creationId xmlns:p14="http://schemas.microsoft.com/office/powerpoint/2010/main" val="306270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A1E1-486C-1938-B1D2-950B3C27AC48}"/>
              </a:ext>
            </a:extLst>
          </p:cNvPr>
          <p:cNvSpPr>
            <a:spLocks noGrp="1"/>
          </p:cNvSpPr>
          <p:nvPr>
            <p:ph type="title"/>
          </p:nvPr>
        </p:nvSpPr>
        <p:spPr/>
        <p:txBody>
          <a:bodyPr/>
          <a:lstStyle/>
          <a:p>
            <a:r>
              <a:rPr lang="en-GB" dirty="0"/>
              <a:t>p</a:t>
            </a:r>
            <a:r>
              <a:rPr lang="en-RU" dirty="0"/>
              <a:t>ush rejection</a:t>
            </a:r>
          </a:p>
        </p:txBody>
      </p:sp>
      <p:pic>
        <p:nvPicPr>
          <p:cNvPr id="4" name="Content Placeholder 3">
            <a:extLst>
              <a:ext uri="{FF2B5EF4-FFF2-40B4-BE49-F238E27FC236}">
                <a16:creationId xmlns:a16="http://schemas.microsoft.com/office/drawing/2014/main" id="{CF591A46-F613-4477-3D5D-3EDD28D1C3B3}"/>
              </a:ext>
            </a:extLst>
          </p:cNvPr>
          <p:cNvPicPr>
            <a:picLocks noGrp="1" noChangeAspect="1"/>
          </p:cNvPicPr>
          <p:nvPr>
            <p:ph idx="1"/>
          </p:nvPr>
        </p:nvPicPr>
        <p:blipFill>
          <a:blip r:embed="rId2"/>
          <a:stretch>
            <a:fillRect/>
          </a:stretch>
        </p:blipFill>
        <p:spPr>
          <a:xfrm>
            <a:off x="838200" y="1690688"/>
            <a:ext cx="7655239" cy="3740628"/>
          </a:xfrm>
          <a:prstGeom prst="rect">
            <a:avLst/>
          </a:prstGeom>
        </p:spPr>
      </p:pic>
    </p:spTree>
    <p:extLst>
      <p:ext uri="{BB962C8B-B14F-4D97-AF65-F5344CB8AC3E}">
        <p14:creationId xmlns:p14="http://schemas.microsoft.com/office/powerpoint/2010/main" val="373461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12F7-1D96-5978-D4B2-235938B5E085}"/>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173F717B-92A2-F928-CEDA-FAD7A59F82FC}"/>
              </a:ext>
            </a:extLst>
          </p:cNvPr>
          <p:cNvSpPr>
            <a:spLocks noGrp="1"/>
          </p:cNvSpPr>
          <p:nvPr>
            <p:ph idx="1"/>
          </p:nvPr>
        </p:nvSpPr>
        <p:spPr/>
        <p:txBody>
          <a:bodyPr>
            <a:normAutofit/>
          </a:bodyPr>
          <a:lstStyle/>
          <a:p>
            <a:pPr marL="0" indent="0">
              <a:buNone/>
            </a:pPr>
            <a:r>
              <a:rPr lang="en-RU" sz="1800" dirty="0">
                <a:solidFill>
                  <a:schemeClr val="accent6"/>
                </a:solidFill>
                <a:latin typeface="Monaco" pitchFamily="2" charset="77"/>
              </a:rPr>
              <a:t>&lt;&lt;&lt;&lt;&lt;&lt;&lt; </a:t>
            </a:r>
            <a:r>
              <a:rPr lang="en-US" sz="1800" dirty="0">
                <a:solidFill>
                  <a:schemeClr val="accent6"/>
                </a:solidFill>
                <a:latin typeface="Monaco" pitchFamily="2" charset="77"/>
              </a:rPr>
              <a:t>branch-a</a:t>
            </a:r>
          </a:p>
          <a:p>
            <a:pPr marL="0" indent="0">
              <a:buNone/>
            </a:pPr>
            <a:r>
              <a:rPr lang="ru-RU" sz="1800" dirty="0">
                <a:solidFill>
                  <a:schemeClr val="accent6"/>
                </a:solidFill>
                <a:latin typeface="Monaco" pitchFamily="2" charset="77"/>
              </a:rPr>
              <a:t>Изменения из </a:t>
            </a:r>
            <a:r>
              <a:rPr lang="en-US" sz="1800" dirty="0">
                <a:solidFill>
                  <a:schemeClr val="accent6"/>
                </a:solidFill>
                <a:latin typeface="Monaco" pitchFamily="2" charset="77"/>
              </a:rPr>
              <a:t>branch-a</a:t>
            </a:r>
          </a:p>
          <a:p>
            <a:pPr marL="0" indent="0">
              <a:buNone/>
            </a:pPr>
            <a:r>
              <a:rPr lang="en-RU" sz="1800" dirty="0">
                <a:latin typeface="Monaco" pitchFamily="2" charset="77"/>
              </a:rPr>
              <a:t>=======</a:t>
            </a:r>
            <a:endParaRPr lang="en-US" sz="1800" dirty="0">
              <a:latin typeface="Monaco" pitchFamily="2" charset="77"/>
            </a:endParaRPr>
          </a:p>
          <a:p>
            <a:pPr marL="0" indent="0">
              <a:buNone/>
            </a:pPr>
            <a:r>
              <a:rPr lang="ru-RU" sz="1800" dirty="0">
                <a:solidFill>
                  <a:schemeClr val="accent4"/>
                </a:solidFill>
                <a:latin typeface="Monaco" pitchFamily="2" charset="77"/>
              </a:rPr>
              <a:t>Изменения из </a:t>
            </a:r>
            <a:r>
              <a:rPr lang="en-US" sz="1800" dirty="0">
                <a:solidFill>
                  <a:schemeClr val="accent4"/>
                </a:solidFill>
                <a:latin typeface="Monaco" pitchFamily="2" charset="77"/>
              </a:rPr>
              <a:t>main</a:t>
            </a:r>
          </a:p>
          <a:p>
            <a:pPr marL="0" indent="0">
              <a:buNone/>
            </a:pPr>
            <a:r>
              <a:rPr lang="en-GB" sz="1800" dirty="0">
                <a:solidFill>
                  <a:schemeClr val="accent4"/>
                </a:solidFill>
                <a:latin typeface="Monaco" pitchFamily="2" charset="77"/>
              </a:rPr>
              <a:t>&gt;&gt;&gt;&gt;&gt;&gt;&gt; main</a:t>
            </a:r>
            <a:endParaRPr lang="en-RU" sz="1800" dirty="0">
              <a:solidFill>
                <a:schemeClr val="accent4"/>
              </a:solidFill>
              <a:latin typeface="Monaco" pitchFamily="2" charset="77"/>
            </a:endParaRPr>
          </a:p>
        </p:txBody>
      </p:sp>
    </p:spTree>
    <p:extLst>
      <p:ext uri="{BB962C8B-B14F-4D97-AF65-F5344CB8AC3E}">
        <p14:creationId xmlns:p14="http://schemas.microsoft.com/office/powerpoint/2010/main" val="3808262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7616-9946-C373-3082-8810738E4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72D04-727D-B478-6470-9F9F9CD86E73}"/>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5DF0A95C-C09B-3EA8-AE18-8DB55E39BEAA}"/>
              </a:ext>
            </a:extLst>
          </p:cNvPr>
          <p:cNvSpPr>
            <a:spLocks noGrp="1"/>
          </p:cNvSpPr>
          <p:nvPr>
            <p:ph idx="1"/>
          </p:nvPr>
        </p:nvSpPr>
        <p:spPr>
          <a:xfrm>
            <a:off x="838200" y="1690688"/>
            <a:ext cx="3821935" cy="4351338"/>
          </a:xfrm>
        </p:spPr>
        <p:txBody>
          <a:bodyPr>
            <a:noAutofit/>
          </a:bodyPr>
          <a:lstStyle/>
          <a:p>
            <a:pPr marL="0" indent="0">
              <a:buNone/>
            </a:pPr>
            <a:r>
              <a:rPr lang="en-RU" sz="1100" dirty="0">
                <a:latin typeface="Monaco" pitchFamily="2" charset="77"/>
              </a:rPr>
              <a:t>```{r}</a:t>
            </a:r>
          </a:p>
          <a:p>
            <a:pPr marL="0" indent="0">
              <a:buNone/>
            </a:pPr>
            <a:r>
              <a:rPr lang="en-GB" sz="1100" dirty="0">
                <a:latin typeface="Monaco" pitchFamily="2" charset="77"/>
              </a:rPr>
              <a:t>l</a:t>
            </a:r>
            <a:r>
              <a:rPr lang="en-RU" sz="1100" dirty="0">
                <a:latin typeface="Monaco" pitchFamily="2" charset="77"/>
              </a:rPr>
              <a:t>ibrary(tidyverse)</a:t>
            </a:r>
          </a:p>
          <a:p>
            <a:pPr marL="0" indent="0">
              <a:buNone/>
            </a:pPr>
            <a:endParaRPr lang="en-GB" sz="1100" dirty="0">
              <a:latin typeface="Monaco" pitchFamily="2" charset="77"/>
            </a:endParaRPr>
          </a:p>
          <a:p>
            <a:pPr marL="0" indent="0">
              <a:buNone/>
            </a:pPr>
            <a:r>
              <a:rPr lang="en-GB" sz="1100" dirty="0">
                <a:latin typeface="Monaco" pitchFamily="2" charset="77"/>
              </a:rPr>
              <a:t>s</a:t>
            </a:r>
            <a:r>
              <a:rPr lang="en-RU" sz="1100" dirty="0">
                <a:latin typeface="Monaco" pitchFamily="2" charset="77"/>
              </a:rPr>
              <a:t>ource("data.R")</a:t>
            </a:r>
          </a:p>
          <a:p>
            <a:pPr marL="0" indent="0">
              <a:buNone/>
            </a:pPr>
            <a:r>
              <a:rPr lang="en-RU" sz="1100" dirty="0">
                <a:latin typeface="Monaco" pitchFamily="2" charset="77"/>
              </a:rPr>
              <a:t>```</a:t>
            </a:r>
          </a:p>
          <a:p>
            <a:pPr marL="0" indent="0">
              <a:buNone/>
            </a:pPr>
            <a:endParaRPr lang="en-RU" sz="1100" dirty="0">
              <a:latin typeface="Monaco" pitchFamily="2" charset="77"/>
            </a:endParaRPr>
          </a:p>
          <a:p>
            <a:pPr marL="0" indent="0">
              <a:buNone/>
            </a:pPr>
            <a:r>
              <a:rPr lang="en-RU" sz="1100" dirty="0">
                <a:solidFill>
                  <a:schemeClr val="accent6"/>
                </a:solidFill>
                <a:latin typeface="Monaco" pitchFamily="2" charset="77"/>
              </a:rPr>
              <a:t>&lt;&lt;&lt;&lt;&lt;&lt;&lt; </a:t>
            </a:r>
            <a:r>
              <a:rPr lang="en-US" sz="1100" dirty="0">
                <a:solidFill>
                  <a:schemeClr val="accent6"/>
                </a:solidFill>
                <a:latin typeface="Monaco" pitchFamily="2" charset="77"/>
              </a:rPr>
              <a:t>branch-a</a:t>
            </a:r>
          </a:p>
          <a:p>
            <a:pPr marL="0" indent="0">
              <a:buNone/>
            </a:pPr>
            <a:r>
              <a:rPr lang="en-RU" sz="1100" dirty="0">
                <a:solidFill>
                  <a:schemeClr val="accent6"/>
                </a:solidFill>
                <a:latin typeface="Monaco" pitchFamily="2" charset="77"/>
              </a:rPr>
              <a:t>```{r}</a:t>
            </a:r>
          </a:p>
          <a:p>
            <a:pPr marL="0" indent="0">
              <a:buNone/>
            </a:pPr>
            <a:r>
              <a:rPr lang="en-US" sz="1100" dirty="0">
                <a:solidFill>
                  <a:schemeClr val="accent6"/>
                </a:solidFill>
                <a:latin typeface="Monaco" pitchFamily="2" charset="77"/>
              </a:rPr>
              <a:t>hist(top)</a:t>
            </a:r>
          </a:p>
          <a:p>
            <a:pPr marL="0" indent="0">
              <a:buNone/>
            </a:pPr>
            <a:r>
              <a:rPr lang="en-RU" sz="1100" dirty="0">
                <a:latin typeface="Monaco" pitchFamily="2" charset="77"/>
              </a:rPr>
              <a:t>=======</a:t>
            </a:r>
            <a:endParaRPr lang="en-US" sz="1100" dirty="0">
              <a:latin typeface="Monaco" pitchFamily="2" charset="77"/>
            </a:endParaRPr>
          </a:p>
          <a:p>
            <a:pPr marL="0" indent="0">
              <a:buNone/>
            </a:pPr>
            <a:r>
              <a:rPr lang="en-RU" sz="1100" dirty="0">
                <a:solidFill>
                  <a:schemeClr val="accent4"/>
                </a:solidFill>
                <a:latin typeface="Monaco" pitchFamily="2" charset="77"/>
              </a:rPr>
              <a:t>```{r}</a:t>
            </a:r>
          </a:p>
          <a:p>
            <a:pPr marL="0" indent="0">
              <a:buNone/>
            </a:pPr>
            <a:r>
              <a:rPr lang="en-US" sz="1100" dirty="0" err="1">
                <a:solidFill>
                  <a:schemeClr val="accent4"/>
                </a:solidFill>
                <a:latin typeface="Monaco" pitchFamily="2" charset="77"/>
              </a:rPr>
              <a:t>ggplot</a:t>
            </a:r>
            <a:r>
              <a:rPr lang="en-US" sz="1100" dirty="0">
                <a:solidFill>
                  <a:schemeClr val="accent4"/>
                </a:solidFill>
                <a:latin typeface="Monaco" pitchFamily="2" charset="77"/>
              </a:rPr>
              <a:t>(top, </a:t>
            </a:r>
            <a:r>
              <a:rPr lang="en-US" sz="1100" dirty="0" err="1">
                <a:solidFill>
                  <a:schemeClr val="accent4"/>
                </a:solidFill>
                <a:latin typeface="Monaco" pitchFamily="2" charset="77"/>
              </a:rPr>
              <a:t>aes</a:t>
            </a:r>
            <a:r>
              <a:rPr lang="en-US" sz="1100" dirty="0">
                <a:solidFill>
                  <a:schemeClr val="accent4"/>
                </a:solidFill>
                <a:latin typeface="Monaco" pitchFamily="2" charset="77"/>
              </a:rPr>
              <a:t>(x)) +</a:t>
            </a:r>
          </a:p>
          <a:p>
            <a:pPr marL="0" indent="0">
              <a:buNone/>
            </a:pPr>
            <a:r>
              <a:rPr lang="en-US" sz="1100" dirty="0">
                <a:solidFill>
                  <a:schemeClr val="accent4"/>
                </a:solidFill>
                <a:latin typeface="Monaco" pitchFamily="2" charset="77"/>
              </a:rPr>
              <a:t>  </a:t>
            </a:r>
            <a:r>
              <a:rPr lang="en-US" sz="1100" dirty="0" err="1">
                <a:solidFill>
                  <a:schemeClr val="accent4"/>
                </a:solidFill>
                <a:latin typeface="Monaco" pitchFamily="2" charset="77"/>
              </a:rPr>
              <a:t>geom_histogram</a:t>
            </a:r>
            <a:r>
              <a:rPr lang="en-US" sz="1100" dirty="0">
                <a:solidFill>
                  <a:schemeClr val="accent4"/>
                </a:solidFill>
                <a:latin typeface="Monaco" pitchFamily="2" charset="77"/>
              </a:rPr>
              <a:t>()</a:t>
            </a:r>
          </a:p>
          <a:p>
            <a:pPr marL="0" indent="0">
              <a:buNone/>
            </a:pPr>
            <a:r>
              <a:rPr lang="en-GB" sz="1100" dirty="0">
                <a:solidFill>
                  <a:schemeClr val="accent4"/>
                </a:solidFill>
                <a:latin typeface="Monaco" pitchFamily="2" charset="77"/>
              </a:rPr>
              <a:t>&gt;&gt;&gt;&gt;&gt;&gt;&gt; main</a:t>
            </a:r>
          </a:p>
          <a:p>
            <a:pPr marL="0" indent="0">
              <a:buNone/>
            </a:pPr>
            <a:r>
              <a:rPr lang="en-RU" sz="1100" dirty="0">
                <a:latin typeface="Monaco" pitchFamily="2" charset="77"/>
              </a:rPr>
              <a:t>```</a:t>
            </a:r>
          </a:p>
          <a:p>
            <a:pPr marL="0" indent="0">
              <a:buNone/>
            </a:pPr>
            <a:endParaRPr lang="en-RU" sz="1100" dirty="0">
              <a:latin typeface="Monaco" pitchFamily="2" charset="77"/>
            </a:endParaRPr>
          </a:p>
          <a:p>
            <a:pPr marL="0" indent="0">
              <a:buNone/>
            </a:pPr>
            <a:r>
              <a:rPr lang="en-RU" sz="1100" dirty="0">
                <a:latin typeface="Monaco" pitchFamily="2" charset="77"/>
              </a:rPr>
              <a:t># ...</a:t>
            </a:r>
          </a:p>
          <a:p>
            <a:pPr marL="0" indent="0">
              <a:buNone/>
            </a:pPr>
            <a:r>
              <a:rPr lang="en-RU" sz="1100" dirty="0">
                <a:latin typeface="Monaco" pitchFamily="2" charset="77"/>
              </a:rPr>
              <a:t># ...</a:t>
            </a:r>
          </a:p>
        </p:txBody>
      </p:sp>
      <p:sp>
        <p:nvSpPr>
          <p:cNvPr id="4" name="Content Placeholder 2">
            <a:extLst>
              <a:ext uri="{FF2B5EF4-FFF2-40B4-BE49-F238E27FC236}">
                <a16:creationId xmlns:a16="http://schemas.microsoft.com/office/drawing/2014/main" id="{7A62F8EB-6B4C-DB44-EF30-C038A08C3488}"/>
              </a:ext>
            </a:extLst>
          </p:cNvPr>
          <p:cNvSpPr txBox="1">
            <a:spLocks/>
          </p:cNvSpPr>
          <p:nvPr/>
        </p:nvSpPr>
        <p:spPr>
          <a:xfrm>
            <a:off x="4583017" y="1690688"/>
            <a:ext cx="67707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RU" sz="1100" dirty="0">
                <a:latin typeface="Monaco" pitchFamily="2" charset="77"/>
              </a:rPr>
              <a:t># ...</a:t>
            </a:r>
          </a:p>
          <a:p>
            <a:pPr marL="0" indent="0">
              <a:buNone/>
            </a:pPr>
            <a:r>
              <a:rPr lang="en-RU" sz="1100" dirty="0">
                <a:latin typeface="Monaco" pitchFamily="2" charset="77"/>
              </a:rPr>
              <a:t># ...</a:t>
            </a:r>
          </a:p>
          <a:p>
            <a:pPr marL="0" indent="0">
              <a:buNone/>
            </a:pPr>
            <a:r>
              <a:rPr lang="en-RU" sz="1100" dirty="0">
                <a:latin typeface="Monaco" pitchFamily="2" charset="77"/>
              </a:rPr>
              <a:t># ...</a:t>
            </a:r>
          </a:p>
          <a:p>
            <a:pPr marL="0" indent="0">
              <a:buFont typeface="Arial" panose="020B0604020202020204" pitchFamily="34" charset="0"/>
              <a:buNone/>
            </a:pPr>
            <a:endParaRPr lang="en-RU" sz="1100" dirty="0">
              <a:latin typeface="Monaco" pitchFamily="2" charset="77"/>
            </a:endParaRPr>
          </a:p>
          <a:p>
            <a:pPr marL="0" indent="0">
              <a:buFont typeface="Arial" panose="020B0604020202020204" pitchFamily="34" charset="0"/>
              <a:buNone/>
            </a:pPr>
            <a:r>
              <a:rPr lang="en-RU" sz="1100" dirty="0">
                <a:latin typeface="Monaco" pitchFamily="2" charset="77"/>
              </a:rPr>
              <a:t>```{r}</a:t>
            </a:r>
          </a:p>
          <a:p>
            <a:pPr marL="0" indent="0">
              <a:buFont typeface="Arial" panose="020B0604020202020204" pitchFamily="34" charset="0"/>
              <a:buNone/>
            </a:pPr>
            <a:r>
              <a:rPr lang="en-RU" sz="1100" dirty="0">
                <a:solidFill>
                  <a:schemeClr val="accent6"/>
                </a:solidFill>
                <a:latin typeface="Monaco" pitchFamily="2" charset="77"/>
              </a:rPr>
              <a:t>&lt;&lt;&lt;&lt;&lt;&lt;&lt; </a:t>
            </a:r>
            <a:r>
              <a:rPr lang="en-US" sz="1100" dirty="0">
                <a:solidFill>
                  <a:schemeClr val="accent6"/>
                </a:solidFill>
                <a:latin typeface="Monaco" pitchFamily="2" charset="77"/>
              </a:rPr>
              <a:t>branch-a</a:t>
            </a:r>
          </a:p>
          <a:p>
            <a:pPr marL="0" indent="0">
              <a:buFont typeface="Arial" panose="020B0604020202020204" pitchFamily="34" charset="0"/>
              <a:buNone/>
            </a:pPr>
            <a:r>
              <a:rPr lang="en-US" sz="1100" dirty="0">
                <a:solidFill>
                  <a:schemeClr val="accent6"/>
                </a:solidFill>
                <a:latin typeface="Monaco" pitchFamily="2" charset="77"/>
              </a:rPr>
              <a:t>plot(top)</a:t>
            </a:r>
          </a:p>
          <a:p>
            <a:pPr marL="0" indent="0">
              <a:buNone/>
            </a:pPr>
            <a:r>
              <a:rPr lang="en-US" sz="1100" dirty="0">
                <a:solidFill>
                  <a:schemeClr val="accent6"/>
                </a:solidFill>
                <a:latin typeface="Monaco" pitchFamily="2" charset="77"/>
              </a:rPr>
              <a:t>```</a:t>
            </a:r>
            <a:endParaRPr lang="en-RU" sz="1100" dirty="0">
              <a:solidFill>
                <a:schemeClr val="accent6"/>
              </a:solidFill>
              <a:latin typeface="Monaco" pitchFamily="2" charset="77"/>
            </a:endParaRPr>
          </a:p>
          <a:p>
            <a:pPr marL="0" indent="0">
              <a:buFont typeface="Arial" panose="020B0604020202020204" pitchFamily="34" charset="0"/>
              <a:buNone/>
            </a:pPr>
            <a:r>
              <a:rPr lang="en-RU" sz="1100" dirty="0">
                <a:latin typeface="Monaco" pitchFamily="2" charset="77"/>
              </a:rPr>
              <a:t>=======</a:t>
            </a:r>
            <a:endParaRPr lang="en-US" sz="1100" dirty="0">
              <a:latin typeface="Monaco" pitchFamily="2" charset="77"/>
            </a:endParaRPr>
          </a:p>
          <a:p>
            <a:pPr marL="0" indent="0">
              <a:buFont typeface="Arial" panose="020B0604020202020204" pitchFamily="34" charset="0"/>
              <a:buNone/>
            </a:pPr>
            <a:r>
              <a:rPr lang="en-US" sz="1100" dirty="0" err="1">
                <a:solidFill>
                  <a:schemeClr val="accent4"/>
                </a:solidFill>
                <a:latin typeface="Monaco" pitchFamily="2" charset="77"/>
              </a:rPr>
              <a:t>ggplot</a:t>
            </a:r>
            <a:r>
              <a:rPr lang="en-US" sz="1100" dirty="0">
                <a:solidFill>
                  <a:schemeClr val="accent4"/>
                </a:solidFill>
                <a:latin typeface="Monaco" pitchFamily="2" charset="77"/>
              </a:rPr>
              <a:t>(top, </a:t>
            </a:r>
            <a:r>
              <a:rPr lang="en-US" sz="1100" dirty="0" err="1">
                <a:solidFill>
                  <a:schemeClr val="accent4"/>
                </a:solidFill>
                <a:latin typeface="Monaco" pitchFamily="2" charset="77"/>
              </a:rPr>
              <a:t>aes</a:t>
            </a:r>
            <a:r>
              <a:rPr lang="en-US" sz="1100" dirty="0">
                <a:solidFill>
                  <a:schemeClr val="accent4"/>
                </a:solidFill>
                <a:latin typeface="Monaco" pitchFamily="2" charset="77"/>
              </a:rPr>
              <a:t>(x, y)) +</a:t>
            </a:r>
          </a:p>
          <a:p>
            <a:pPr marL="0" indent="0">
              <a:buFont typeface="Arial" panose="020B0604020202020204" pitchFamily="34" charset="0"/>
              <a:buNone/>
            </a:pPr>
            <a:r>
              <a:rPr lang="en-US" sz="1100" dirty="0">
                <a:solidFill>
                  <a:schemeClr val="accent4"/>
                </a:solidFill>
                <a:latin typeface="Monaco" pitchFamily="2" charset="77"/>
              </a:rPr>
              <a:t>  </a:t>
            </a:r>
            <a:r>
              <a:rPr lang="en-US" sz="1100" dirty="0" err="1">
                <a:solidFill>
                  <a:schemeClr val="accent4"/>
                </a:solidFill>
                <a:latin typeface="Monaco" pitchFamily="2" charset="77"/>
              </a:rPr>
              <a:t>geom_point</a:t>
            </a:r>
            <a:r>
              <a:rPr lang="en-US" sz="1100" dirty="0">
                <a:solidFill>
                  <a:schemeClr val="accent4"/>
                </a:solidFill>
                <a:latin typeface="Monaco" pitchFamily="2" charset="77"/>
              </a:rPr>
              <a:t>()</a:t>
            </a:r>
          </a:p>
          <a:p>
            <a:pPr marL="0" indent="0">
              <a:buFont typeface="Arial" panose="020B0604020202020204" pitchFamily="34" charset="0"/>
              <a:buNone/>
            </a:pPr>
            <a:r>
              <a:rPr lang="en-US" sz="1100" dirty="0">
                <a:solidFill>
                  <a:schemeClr val="accent4"/>
                </a:solidFill>
                <a:latin typeface="Monaco" pitchFamily="2" charset="77"/>
              </a:rPr>
              <a:t>```</a:t>
            </a:r>
          </a:p>
          <a:p>
            <a:pPr marL="0" indent="0">
              <a:buFont typeface="Arial" panose="020B0604020202020204" pitchFamily="34" charset="0"/>
              <a:buNone/>
            </a:pPr>
            <a:r>
              <a:rPr lang="en-GB" sz="1100" dirty="0">
                <a:latin typeface="Monaco" pitchFamily="2" charset="77"/>
              </a:rPr>
              <a:t>&gt;&gt;&gt;&gt;&gt;&gt;&gt; main</a:t>
            </a:r>
          </a:p>
        </p:txBody>
      </p:sp>
    </p:spTree>
    <p:extLst>
      <p:ext uri="{BB962C8B-B14F-4D97-AF65-F5344CB8AC3E}">
        <p14:creationId xmlns:p14="http://schemas.microsoft.com/office/powerpoint/2010/main" val="3281073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FD1-41BE-B9B0-FE66-EE258AAAD411}"/>
              </a:ext>
            </a:extLst>
          </p:cNvPr>
          <p:cNvSpPr>
            <a:spLocks noGrp="1"/>
          </p:cNvSpPr>
          <p:nvPr>
            <p:ph type="title"/>
          </p:nvPr>
        </p:nvSpPr>
        <p:spPr/>
        <p:txBody>
          <a:bodyPr/>
          <a:lstStyle/>
          <a:p>
            <a:r>
              <a:rPr lang="en-GB" dirty="0">
                <a:latin typeface="Monaco" pitchFamily="2" charset="77"/>
              </a:rPr>
              <a:t>g</a:t>
            </a:r>
            <a:r>
              <a:rPr lang="en-RU" dirty="0">
                <a:latin typeface="Monaco" pitchFamily="2" charset="77"/>
              </a:rPr>
              <a:t>it push --force</a:t>
            </a:r>
          </a:p>
        </p:txBody>
      </p:sp>
      <p:sp>
        <p:nvSpPr>
          <p:cNvPr id="3" name="Content Placeholder 2">
            <a:extLst>
              <a:ext uri="{FF2B5EF4-FFF2-40B4-BE49-F238E27FC236}">
                <a16:creationId xmlns:a16="http://schemas.microsoft.com/office/drawing/2014/main" id="{D818BC96-DFC9-0CF9-9C70-3F4CC1A4D8BE}"/>
              </a:ext>
            </a:extLst>
          </p:cNvPr>
          <p:cNvSpPr>
            <a:spLocks noGrp="1"/>
          </p:cNvSpPr>
          <p:nvPr>
            <p:ph idx="1"/>
          </p:nvPr>
        </p:nvSpPr>
        <p:spPr/>
        <p:txBody>
          <a:bodyPr>
            <a:normAutofit/>
          </a:bodyPr>
          <a:lstStyle/>
          <a:p>
            <a:pPr marL="0" indent="0">
              <a:buNone/>
            </a:pPr>
            <a:r>
              <a:rPr lang="ru-RU" dirty="0"/>
              <a:t>Вы пытаетесь переписать чужие изменения.</a:t>
            </a:r>
          </a:p>
          <a:p>
            <a:pPr marL="0" indent="0">
              <a:buNone/>
            </a:pPr>
            <a:endParaRPr lang="ru-RU" dirty="0"/>
          </a:p>
          <a:p>
            <a:pPr marL="0" indent="0">
              <a:buNone/>
            </a:pPr>
            <a:r>
              <a:rPr lang="ru-RU" dirty="0"/>
              <a:t>Вы пытаетесь переписать</a:t>
            </a:r>
            <a:r>
              <a:rPr lang="en-US" dirty="0"/>
              <a:t> </a:t>
            </a:r>
            <a:r>
              <a:rPr lang="ru-RU" dirty="0"/>
              <a:t>свои изменения,</a:t>
            </a:r>
          </a:p>
          <a:p>
            <a:pPr marL="0" indent="0">
              <a:buNone/>
            </a:pPr>
            <a:r>
              <a:rPr lang="ru-RU" dirty="0"/>
              <a:t>но если их уже кто-то запулил –</a:t>
            </a:r>
          </a:p>
          <a:p>
            <a:pPr marL="0" indent="0">
              <a:buNone/>
            </a:pPr>
            <a:r>
              <a:rPr lang="ru-RU" dirty="0"/>
              <a:t>все сгорит </a:t>
            </a:r>
            <a:r>
              <a:rPr lang="en-US" dirty="0"/>
              <a:t>💀</a:t>
            </a:r>
          </a:p>
        </p:txBody>
      </p:sp>
      <p:pic>
        <p:nvPicPr>
          <p:cNvPr id="1026" name="Picture 2" descr="Square peg in a round hole Meme Generator - Imgflip">
            <a:extLst>
              <a:ext uri="{FF2B5EF4-FFF2-40B4-BE49-F238E27FC236}">
                <a16:creationId xmlns:a16="http://schemas.microsoft.com/office/drawing/2014/main" id="{F055E44F-7979-76D0-502A-DE29B7E7B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813" y="1690688"/>
            <a:ext cx="2693031" cy="405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03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7E4A-D819-CC26-8E4A-FC85B41A784E}"/>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AC3AEA0-E716-A498-4B48-D5666E599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D72983-0C89-0812-1B73-8E326BB4F98E}"/>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15" name="TextBox 14">
            <a:extLst>
              <a:ext uri="{FF2B5EF4-FFF2-40B4-BE49-F238E27FC236}">
                <a16:creationId xmlns:a16="http://schemas.microsoft.com/office/drawing/2014/main" id="{91B7FC6E-3D1C-F809-4B61-EED405F41B3F}"/>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pic>
        <p:nvPicPr>
          <p:cNvPr id="25" name="Picture 2">
            <a:extLst>
              <a:ext uri="{FF2B5EF4-FFF2-40B4-BE49-F238E27FC236}">
                <a16:creationId xmlns:a16="http://schemas.microsoft.com/office/drawing/2014/main" id="{673D22B1-3A73-44E4-6166-DF23F1A3673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81" r="2771" b="2862"/>
          <a:stretch/>
        </p:blipFill>
        <p:spPr bwMode="auto">
          <a:xfrm>
            <a:off x="2858376" y="1618081"/>
            <a:ext cx="3831771" cy="51049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0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res - How They Start and How They Spread - FireArrest">
            <a:extLst>
              <a:ext uri="{FF2B5EF4-FFF2-40B4-BE49-F238E27FC236}">
                <a16:creationId xmlns:a16="http://schemas.microsoft.com/office/drawing/2014/main" id="{8C7769C0-8BE6-1A55-6707-4906321E1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590" y="2476442"/>
            <a:ext cx="8372820" cy="4381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EA1B44-CC1D-A22F-4E0A-47164F10C1C3}"/>
              </a:ext>
            </a:extLst>
          </p:cNvPr>
          <p:cNvSpPr>
            <a:spLocks noGrp="1"/>
          </p:cNvSpPr>
          <p:nvPr>
            <p:ph type="title"/>
          </p:nvPr>
        </p:nvSpPr>
        <p:spPr/>
        <p:txBody>
          <a:bodyPr/>
          <a:lstStyle/>
          <a:p>
            <a:r>
              <a:rPr lang="ru-RU" dirty="0"/>
              <a:t>Все сломалось</a:t>
            </a:r>
            <a:endParaRPr lang="en-RU" dirty="0"/>
          </a:p>
        </p:txBody>
      </p:sp>
      <p:sp>
        <p:nvSpPr>
          <p:cNvPr id="3" name="Content Placeholder 2">
            <a:extLst>
              <a:ext uri="{FF2B5EF4-FFF2-40B4-BE49-F238E27FC236}">
                <a16:creationId xmlns:a16="http://schemas.microsoft.com/office/drawing/2014/main" id="{0BB182F4-433F-BAF1-82A3-F96319783B8B}"/>
              </a:ext>
            </a:extLst>
          </p:cNvPr>
          <p:cNvSpPr>
            <a:spLocks noGrp="1"/>
          </p:cNvSpPr>
          <p:nvPr>
            <p:ph idx="1"/>
          </p:nvPr>
        </p:nvSpPr>
        <p:spPr/>
        <p:txBody>
          <a:bodyPr/>
          <a:lstStyle/>
          <a:p>
            <a:r>
              <a:rPr lang="ru-RU" dirty="0"/>
              <a:t>Закройте </a:t>
            </a:r>
            <a:r>
              <a:rPr lang="en-US" dirty="0"/>
              <a:t>RStudio </a:t>
            </a:r>
            <a:r>
              <a:rPr lang="ru-RU" dirty="0"/>
              <a:t>и переименуйте папку</a:t>
            </a:r>
            <a:endParaRPr lang="en-US" dirty="0"/>
          </a:p>
          <a:p>
            <a:r>
              <a:rPr lang="ru-RU" dirty="0" err="1"/>
              <a:t>Склонируйте</a:t>
            </a:r>
            <a:r>
              <a:rPr lang="ru-RU" dirty="0"/>
              <a:t> репозиторий заново</a:t>
            </a:r>
          </a:p>
          <a:p>
            <a:r>
              <a:rPr lang="ru-RU" dirty="0"/>
              <a:t>Внесите изменения из старой папки</a:t>
            </a:r>
            <a:endParaRPr lang="en-US" dirty="0"/>
          </a:p>
          <a:p>
            <a:r>
              <a:rPr lang="ru-RU" dirty="0"/>
              <a:t>Удалите старую папку</a:t>
            </a:r>
          </a:p>
        </p:txBody>
      </p:sp>
    </p:spTree>
    <p:extLst>
      <p:ext uri="{BB962C8B-B14F-4D97-AF65-F5344CB8AC3E}">
        <p14:creationId xmlns:p14="http://schemas.microsoft.com/office/powerpoint/2010/main" val="2749846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F0AB-94F3-85A9-CED7-E3D9B6F474FB}"/>
              </a:ext>
            </a:extLst>
          </p:cNvPr>
          <p:cNvSpPr>
            <a:spLocks noGrp="1"/>
          </p:cNvSpPr>
          <p:nvPr>
            <p:ph type="title"/>
          </p:nvPr>
        </p:nvSpPr>
        <p:spPr/>
        <p:txBody>
          <a:bodyPr/>
          <a:lstStyle/>
          <a:p>
            <a:r>
              <a:rPr lang="en-RU" dirty="0"/>
              <a:t>https vs ssh</a:t>
            </a:r>
          </a:p>
        </p:txBody>
      </p:sp>
      <p:pic>
        <p:nvPicPr>
          <p:cNvPr id="4" name="Content Placeholder 3">
            <a:extLst>
              <a:ext uri="{FF2B5EF4-FFF2-40B4-BE49-F238E27FC236}">
                <a16:creationId xmlns:a16="http://schemas.microsoft.com/office/drawing/2014/main" id="{645B916E-52C1-EC5E-F347-9EB35ECF50C9}"/>
              </a:ext>
            </a:extLst>
          </p:cNvPr>
          <p:cNvPicPr>
            <a:picLocks noGrp="1" noChangeAspect="1"/>
          </p:cNvPicPr>
          <p:nvPr>
            <p:ph idx="1"/>
          </p:nvPr>
        </p:nvPicPr>
        <p:blipFill>
          <a:blip r:embed="rId2"/>
          <a:stretch>
            <a:fillRect/>
          </a:stretch>
        </p:blipFill>
        <p:spPr>
          <a:xfrm>
            <a:off x="838200" y="1746250"/>
            <a:ext cx="4178300" cy="3365500"/>
          </a:xfrm>
          <a:prstGeom prst="rect">
            <a:avLst/>
          </a:prstGeom>
        </p:spPr>
      </p:pic>
    </p:spTree>
    <p:extLst>
      <p:ext uri="{BB962C8B-B14F-4D97-AF65-F5344CB8AC3E}">
        <p14:creationId xmlns:p14="http://schemas.microsoft.com/office/powerpoint/2010/main" val="3986477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1CE8-3C87-81B9-ABF2-CB68AC35DF17}"/>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10D368C-6B70-4CB9-E26F-0DC9F6E68EA3}"/>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p:txBody>
      </p:sp>
    </p:spTree>
    <p:extLst>
      <p:ext uri="{BB962C8B-B14F-4D97-AF65-F5344CB8AC3E}">
        <p14:creationId xmlns:p14="http://schemas.microsoft.com/office/powerpoint/2010/main" val="2816935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28C8-2791-6C7D-E429-25F4D0923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A1F8C-C662-F0F1-EFB7-0E2B959904E6}"/>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36D7C937-AAB7-6881-345C-22F7F8D1086D}"/>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p:txBody>
      </p:sp>
      <p:pic>
        <p:nvPicPr>
          <p:cNvPr id="5" name="Picture 4">
            <a:extLst>
              <a:ext uri="{FF2B5EF4-FFF2-40B4-BE49-F238E27FC236}">
                <a16:creationId xmlns:a16="http://schemas.microsoft.com/office/drawing/2014/main" id="{350D0C87-A039-492E-C3EA-09607BDD5B86}"/>
              </a:ext>
            </a:extLst>
          </p:cNvPr>
          <p:cNvPicPr>
            <a:picLocks noChangeAspect="1"/>
          </p:cNvPicPr>
          <p:nvPr/>
        </p:nvPicPr>
        <p:blipFill>
          <a:blip r:embed="rId2"/>
          <a:stretch>
            <a:fillRect/>
          </a:stretch>
        </p:blipFill>
        <p:spPr>
          <a:xfrm>
            <a:off x="3742980" y="822954"/>
            <a:ext cx="8305800" cy="6158375"/>
          </a:xfrm>
          <a:prstGeom prst="rect">
            <a:avLst/>
          </a:prstGeom>
        </p:spPr>
      </p:pic>
    </p:spTree>
    <p:extLst>
      <p:ext uri="{BB962C8B-B14F-4D97-AF65-F5344CB8AC3E}">
        <p14:creationId xmlns:p14="http://schemas.microsoft.com/office/powerpoint/2010/main" val="2826504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FA10-A66F-AC97-406A-AE204F1C1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B7FCE-DAD2-A4D1-5193-574A02ED6805}"/>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BB5486C-2654-C44B-CAA2-91A88AF03F80}"/>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a:p>
            <a:r>
              <a:rPr lang="en-RU" dirty="0"/>
              <a:t>GitHub Desktop</a:t>
            </a:r>
          </a:p>
        </p:txBody>
      </p:sp>
      <p:pic>
        <p:nvPicPr>
          <p:cNvPr id="5" name="Picture 4">
            <a:extLst>
              <a:ext uri="{FF2B5EF4-FFF2-40B4-BE49-F238E27FC236}">
                <a16:creationId xmlns:a16="http://schemas.microsoft.com/office/drawing/2014/main" id="{0FABB3A6-D21F-4EE6-96BA-5541E202088F}"/>
              </a:ext>
            </a:extLst>
          </p:cNvPr>
          <p:cNvPicPr>
            <a:picLocks noChangeAspect="1"/>
          </p:cNvPicPr>
          <p:nvPr/>
        </p:nvPicPr>
        <p:blipFill>
          <a:blip r:embed="rId2"/>
          <a:srcRect/>
          <a:stretch/>
        </p:blipFill>
        <p:spPr>
          <a:xfrm>
            <a:off x="3742980" y="911434"/>
            <a:ext cx="8305800" cy="5981415"/>
          </a:xfrm>
          <a:prstGeom prst="rect">
            <a:avLst/>
          </a:prstGeom>
        </p:spPr>
      </p:pic>
    </p:spTree>
    <p:extLst>
      <p:ext uri="{BB962C8B-B14F-4D97-AF65-F5344CB8AC3E}">
        <p14:creationId xmlns:p14="http://schemas.microsoft.com/office/powerpoint/2010/main" val="900318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43CB-A92A-0A67-A662-6073CFE7B0E5}"/>
              </a:ext>
            </a:extLst>
          </p:cNvPr>
          <p:cNvSpPr>
            <a:spLocks noGrp="1"/>
          </p:cNvSpPr>
          <p:nvPr>
            <p:ph type="title"/>
          </p:nvPr>
        </p:nvSpPr>
        <p:spPr/>
        <p:txBody>
          <a:bodyPr/>
          <a:lstStyle/>
          <a:p>
            <a:r>
              <a:rPr lang="en-RU" dirty="0"/>
              <a:t>renv</a:t>
            </a:r>
          </a:p>
        </p:txBody>
      </p:sp>
      <p:pic>
        <p:nvPicPr>
          <p:cNvPr id="3074" name="Picture 2" descr="A diagram showing the most important verbs and nouns of renv. Projects start with init(), which creates a project library using packages from the system library. snapshot() updates the lockfile using the packages installed in the project library, where restore() installs packages into the project library using the metadata from the lockfile, and status() compares the lockfile to the project library. You install and update packages from CRAN and GitHub using install() and update(), but because you'll need to do this for multiple projects, renv uses cache to make this fast.&#10;">
            <a:extLst>
              <a:ext uri="{FF2B5EF4-FFF2-40B4-BE49-F238E27FC236}">
                <a16:creationId xmlns:a16="http://schemas.microsoft.com/office/drawing/2014/main" id="{37F9EC03-455C-7DA5-19AE-FF9F35CBFB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399" y="2039143"/>
            <a:ext cx="6781133" cy="427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5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29EC-CE8B-8355-6C31-01E45E80FB23}"/>
              </a:ext>
            </a:extLst>
          </p:cNvPr>
          <p:cNvSpPr>
            <a:spLocks noGrp="1"/>
          </p:cNvSpPr>
          <p:nvPr>
            <p:ph type="title"/>
          </p:nvPr>
        </p:nvSpPr>
        <p:spPr/>
        <p:txBody>
          <a:bodyPr/>
          <a:lstStyle/>
          <a:p>
            <a:r>
              <a:rPr lang="ru-RU" dirty="0"/>
              <a:t>Структура репозитория</a:t>
            </a:r>
            <a:endParaRPr lang="en-RU" dirty="0"/>
          </a:p>
        </p:txBody>
      </p:sp>
      <p:sp>
        <p:nvSpPr>
          <p:cNvPr id="3" name="Content Placeholder 2">
            <a:extLst>
              <a:ext uri="{FF2B5EF4-FFF2-40B4-BE49-F238E27FC236}">
                <a16:creationId xmlns:a16="http://schemas.microsoft.com/office/drawing/2014/main" id="{29C99E7B-80DA-6AFC-E994-8420FF877179}"/>
              </a:ext>
            </a:extLst>
          </p:cNvPr>
          <p:cNvSpPr>
            <a:spLocks noGrp="1"/>
          </p:cNvSpPr>
          <p:nvPr>
            <p:ph idx="1"/>
          </p:nvPr>
        </p:nvSpPr>
        <p:spPr/>
        <p:txBody>
          <a:bodyPr/>
          <a:lstStyle/>
          <a:p>
            <a:r>
              <a:rPr lang="en-RU" dirty="0"/>
              <a:t>data/surgery.csv</a:t>
            </a:r>
          </a:p>
          <a:p>
            <a:r>
              <a:rPr lang="en-RU" dirty="0"/>
              <a:t>data.R</a:t>
            </a:r>
          </a:p>
          <a:p>
            <a:r>
              <a:rPr lang="en-RU" dirty="0"/>
              <a:t>01-EDA.Rmd	</a:t>
            </a:r>
            <a:r>
              <a:rPr lang="en-RU" dirty="0">
                <a:solidFill>
                  <a:schemeClr val="bg1">
                    <a:lumMod val="75000"/>
                  </a:schemeClr>
                </a:solidFill>
              </a:rPr>
              <a:t>(01-EDA.html)</a:t>
            </a:r>
          </a:p>
          <a:p>
            <a:r>
              <a:rPr lang="en-RU" dirty="0"/>
              <a:t>02-plot.Rmd	</a:t>
            </a:r>
            <a:r>
              <a:rPr lang="en-RU" dirty="0">
                <a:solidFill>
                  <a:schemeClr val="bg1">
                    <a:lumMod val="75000"/>
                  </a:schemeClr>
                </a:solidFill>
              </a:rPr>
              <a:t>(02-plot.html)</a:t>
            </a:r>
          </a:p>
          <a:p>
            <a:r>
              <a:rPr lang="en-RU" dirty="0"/>
              <a:t>03-model.Rmd	</a:t>
            </a:r>
            <a:r>
              <a:rPr lang="en-RU" dirty="0">
                <a:solidFill>
                  <a:schemeClr val="bg1">
                    <a:lumMod val="75000"/>
                  </a:schemeClr>
                </a:solidFill>
              </a:rPr>
              <a:t>(03-model.html)</a:t>
            </a:r>
          </a:p>
          <a:p>
            <a:r>
              <a:rPr lang="en-RU" dirty="0"/>
              <a:t>README.md</a:t>
            </a:r>
          </a:p>
          <a:p>
            <a:endParaRPr lang="en-RU" dirty="0"/>
          </a:p>
        </p:txBody>
      </p:sp>
    </p:spTree>
    <p:extLst>
      <p:ext uri="{BB962C8B-B14F-4D97-AF65-F5344CB8AC3E}">
        <p14:creationId xmlns:p14="http://schemas.microsoft.com/office/powerpoint/2010/main" val="3702806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C448-FAA1-17C3-FEBD-8C4E7B24B77C}"/>
              </a:ext>
            </a:extLst>
          </p:cNvPr>
          <p:cNvSpPr>
            <a:spLocks noGrp="1"/>
          </p:cNvSpPr>
          <p:nvPr>
            <p:ph type="title"/>
          </p:nvPr>
        </p:nvSpPr>
        <p:spPr/>
        <p:txBody>
          <a:bodyPr/>
          <a:lstStyle/>
          <a:p>
            <a:r>
              <a:rPr lang="en-RU" dirty="0"/>
              <a:t>Reformat code</a:t>
            </a:r>
          </a:p>
        </p:txBody>
      </p:sp>
      <p:pic>
        <p:nvPicPr>
          <p:cNvPr id="4" name="Content Placeholder 3">
            <a:extLst>
              <a:ext uri="{FF2B5EF4-FFF2-40B4-BE49-F238E27FC236}">
                <a16:creationId xmlns:a16="http://schemas.microsoft.com/office/drawing/2014/main" id="{205F7E08-25B0-D5E0-BE04-25EE3257F45E}"/>
              </a:ext>
            </a:extLst>
          </p:cNvPr>
          <p:cNvPicPr>
            <a:picLocks noGrp="1" noChangeAspect="1"/>
          </p:cNvPicPr>
          <p:nvPr>
            <p:ph idx="1"/>
          </p:nvPr>
        </p:nvPicPr>
        <p:blipFill>
          <a:blip r:embed="rId2"/>
          <a:stretch>
            <a:fillRect/>
          </a:stretch>
        </p:blipFill>
        <p:spPr>
          <a:xfrm>
            <a:off x="838200" y="1813496"/>
            <a:ext cx="2699362" cy="4351338"/>
          </a:xfrm>
          <a:prstGeom prst="rect">
            <a:avLst/>
          </a:prstGeom>
        </p:spPr>
      </p:pic>
      <p:pic>
        <p:nvPicPr>
          <p:cNvPr id="3" name="Picture 2">
            <a:extLst>
              <a:ext uri="{FF2B5EF4-FFF2-40B4-BE49-F238E27FC236}">
                <a16:creationId xmlns:a16="http://schemas.microsoft.com/office/drawing/2014/main" id="{ED3B2E5C-7DA9-3500-9078-1FBEB34E2CF6}"/>
              </a:ext>
            </a:extLst>
          </p:cNvPr>
          <p:cNvPicPr>
            <a:picLocks noChangeAspect="1"/>
          </p:cNvPicPr>
          <p:nvPr/>
        </p:nvPicPr>
        <p:blipFill>
          <a:blip r:embed="rId3"/>
          <a:stretch>
            <a:fillRect/>
          </a:stretch>
        </p:blipFill>
        <p:spPr>
          <a:xfrm>
            <a:off x="4127140" y="1813496"/>
            <a:ext cx="3679766" cy="1626416"/>
          </a:xfrm>
          <a:prstGeom prst="rect">
            <a:avLst/>
          </a:prstGeom>
        </p:spPr>
      </p:pic>
      <p:pic>
        <p:nvPicPr>
          <p:cNvPr id="5" name="Picture 4">
            <a:extLst>
              <a:ext uri="{FF2B5EF4-FFF2-40B4-BE49-F238E27FC236}">
                <a16:creationId xmlns:a16="http://schemas.microsoft.com/office/drawing/2014/main" id="{2F2AF83B-1DA7-19EB-0369-3A9C9000DD80}"/>
              </a:ext>
            </a:extLst>
          </p:cNvPr>
          <p:cNvPicPr>
            <a:picLocks noChangeAspect="1"/>
          </p:cNvPicPr>
          <p:nvPr/>
        </p:nvPicPr>
        <p:blipFill>
          <a:blip r:embed="rId4"/>
          <a:stretch>
            <a:fillRect/>
          </a:stretch>
        </p:blipFill>
        <p:spPr>
          <a:xfrm>
            <a:off x="4127140" y="4476812"/>
            <a:ext cx="4792573" cy="1213570"/>
          </a:xfrm>
          <a:prstGeom prst="rect">
            <a:avLst/>
          </a:prstGeom>
        </p:spPr>
      </p:pic>
    </p:spTree>
    <p:extLst>
      <p:ext uri="{BB962C8B-B14F-4D97-AF65-F5344CB8AC3E}">
        <p14:creationId xmlns:p14="http://schemas.microsoft.com/office/powerpoint/2010/main" val="365595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0760-8194-E89B-874A-4C078952D0FF}"/>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06027C0-1AD5-C411-F088-9E7F3622F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25984D-FD69-DAF7-ABBD-178D6E3871E4}"/>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pic>
        <p:nvPicPr>
          <p:cNvPr id="18" name="Picture 17">
            <a:extLst>
              <a:ext uri="{FF2B5EF4-FFF2-40B4-BE49-F238E27FC236}">
                <a16:creationId xmlns:a16="http://schemas.microsoft.com/office/drawing/2014/main" id="{7FFCBE62-EC04-1F3A-E510-67564CCAF327}"/>
              </a:ext>
            </a:extLst>
          </p:cNvPr>
          <p:cNvPicPr>
            <a:picLocks noChangeAspect="1"/>
          </p:cNvPicPr>
          <p:nvPr/>
        </p:nvPicPr>
        <p:blipFill>
          <a:blip r:embed="rId4"/>
          <a:srcRect/>
          <a:stretch/>
        </p:blipFill>
        <p:spPr>
          <a:xfrm>
            <a:off x="503793" y="1987413"/>
            <a:ext cx="6518108" cy="4811393"/>
          </a:xfrm>
          <a:prstGeom prst="rect">
            <a:avLst/>
          </a:prstGeom>
        </p:spPr>
      </p:pic>
      <p:cxnSp>
        <p:nvCxnSpPr>
          <p:cNvPr id="2" name="Straight Arrow Connector 1">
            <a:extLst>
              <a:ext uri="{FF2B5EF4-FFF2-40B4-BE49-F238E27FC236}">
                <a16:creationId xmlns:a16="http://schemas.microsoft.com/office/drawing/2014/main" id="{EAC19556-25B7-F024-F0B5-015BA482BA14}"/>
              </a:ext>
            </a:extLst>
          </p:cNvPr>
          <p:cNvCxnSpPr>
            <a:cxnSpLocks/>
          </p:cNvCxnSpPr>
          <p:nvPr/>
        </p:nvCxnSpPr>
        <p:spPr>
          <a:xfrm flipH="1">
            <a:off x="6857065" y="3429000"/>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CF17C62-4BA3-6A24-C58C-AE4B26908328}"/>
              </a:ext>
            </a:extLst>
          </p:cNvPr>
          <p:cNvSpPr txBox="1"/>
          <p:nvPr/>
        </p:nvSpPr>
        <p:spPr>
          <a:xfrm>
            <a:off x="7895400" y="3167390"/>
            <a:ext cx="4148956" cy="523220"/>
          </a:xfrm>
          <a:prstGeom prst="rect">
            <a:avLst/>
          </a:prstGeom>
          <a:noFill/>
        </p:spPr>
        <p:txBody>
          <a:bodyPr wrap="none" rtlCol="0">
            <a:spAutoFit/>
          </a:bodyPr>
          <a:lstStyle/>
          <a:p>
            <a:r>
              <a:rPr lang="ru-RU" sz="2800" dirty="0"/>
              <a:t>Репозиторий</a:t>
            </a:r>
            <a:r>
              <a:rPr lang="en-US" sz="2800" dirty="0"/>
              <a:t> (</a:t>
            </a:r>
            <a:r>
              <a:rPr lang="ru-RU" sz="2800" dirty="0"/>
              <a:t>локальный)</a:t>
            </a:r>
            <a:endParaRPr lang="en-RU" sz="2800" dirty="0"/>
          </a:p>
        </p:txBody>
      </p:sp>
      <p:sp>
        <p:nvSpPr>
          <p:cNvPr id="4" name="TextBox 3">
            <a:extLst>
              <a:ext uri="{FF2B5EF4-FFF2-40B4-BE49-F238E27FC236}">
                <a16:creationId xmlns:a16="http://schemas.microsoft.com/office/drawing/2014/main" id="{87E6BC41-48E0-2A86-AF5F-56C02062E07C}"/>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3775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7B0E6D-BB26-0996-2FAB-2C2B8E2ACB5E}"/>
              </a:ext>
            </a:extLst>
          </p:cNvPr>
          <p:cNvPicPr>
            <a:picLocks noChangeAspect="1"/>
          </p:cNvPicPr>
          <p:nvPr/>
        </p:nvPicPr>
        <p:blipFill>
          <a:blip r:embed="rId3"/>
          <a:stretch>
            <a:fillRect/>
          </a:stretch>
        </p:blipFill>
        <p:spPr>
          <a:xfrm>
            <a:off x="229504" y="1938680"/>
            <a:ext cx="5553481" cy="3470926"/>
          </a:xfrm>
          <a:prstGeom prst="rect">
            <a:avLst/>
          </a:prstGeom>
        </p:spPr>
      </p:pic>
      <p:pic>
        <p:nvPicPr>
          <p:cNvPr id="4" name="Picture 2" descr="Git vs Github – Cosa sono e quali le differenze - Tech Generation">
            <a:extLst>
              <a:ext uri="{FF2B5EF4-FFF2-40B4-BE49-F238E27FC236}">
                <a16:creationId xmlns:a16="http://schemas.microsoft.com/office/drawing/2014/main" id="{7D1B4EF4-0DFF-5BA2-D1A5-278500D285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19" r="54991" b="71778"/>
          <a:stretch/>
        </p:blipFill>
        <p:spPr bwMode="auto">
          <a:xfrm>
            <a:off x="229504" y="182940"/>
            <a:ext cx="1724715" cy="1325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BCBC4-B419-F5C9-27B4-0F97EE457A7E}"/>
              </a:ext>
            </a:extLst>
          </p:cNvPr>
          <p:cNvSpPr txBox="1"/>
          <p:nvPr/>
        </p:nvSpPr>
        <p:spPr>
          <a:xfrm>
            <a:off x="2262651" y="456888"/>
            <a:ext cx="6952544" cy="707886"/>
          </a:xfrm>
          <a:prstGeom prst="rect">
            <a:avLst/>
          </a:prstGeom>
          <a:noFill/>
        </p:spPr>
        <p:txBody>
          <a:bodyPr wrap="none" rtlCol="0">
            <a:spAutoFit/>
          </a:bodyPr>
          <a:lstStyle/>
          <a:p>
            <a:r>
              <a:rPr lang="en-RU" sz="4000" dirty="0"/>
              <a:t>GitHub – </a:t>
            </a:r>
            <a:r>
              <a:rPr lang="ru-RU" sz="4000" dirty="0"/>
              <a:t>хостинг репозиториев</a:t>
            </a:r>
            <a:endParaRPr lang="en-RU" sz="4000" dirty="0"/>
          </a:p>
        </p:txBody>
      </p:sp>
      <p:sp>
        <p:nvSpPr>
          <p:cNvPr id="7" name="TextBox 6">
            <a:extLst>
              <a:ext uri="{FF2B5EF4-FFF2-40B4-BE49-F238E27FC236}">
                <a16:creationId xmlns:a16="http://schemas.microsoft.com/office/drawing/2014/main" id="{3A571FDB-0C92-E107-E561-9169C65537AA}"/>
              </a:ext>
            </a:extLst>
          </p:cNvPr>
          <p:cNvSpPr txBox="1"/>
          <p:nvPr/>
        </p:nvSpPr>
        <p:spPr>
          <a:xfrm>
            <a:off x="2262651" y="1164774"/>
            <a:ext cx="6829591" cy="523220"/>
          </a:xfrm>
          <a:prstGeom prst="rect">
            <a:avLst/>
          </a:prstGeom>
          <a:noFill/>
        </p:spPr>
        <p:txBody>
          <a:bodyPr wrap="square" rtlCol="0">
            <a:spAutoFit/>
          </a:bodyPr>
          <a:lstStyle/>
          <a:p>
            <a:pPr algn="r"/>
            <a:r>
              <a:rPr lang="ru-RU" sz="1400" i="1" dirty="0"/>
              <a:t>Есть другие хостинги</a:t>
            </a:r>
          </a:p>
          <a:p>
            <a:pPr algn="r"/>
            <a:r>
              <a:rPr lang="en-US" sz="1400" i="1" dirty="0"/>
              <a:t>GitLab, </a:t>
            </a:r>
            <a:r>
              <a:rPr lang="en-US" sz="1400" i="1" dirty="0" err="1"/>
              <a:t>Gitea</a:t>
            </a:r>
            <a:r>
              <a:rPr lang="en-US" sz="1400" i="1" dirty="0"/>
              <a:t>, Bitbucket</a:t>
            </a:r>
            <a:endParaRPr lang="en-RU" sz="1400" i="1" dirty="0"/>
          </a:p>
        </p:txBody>
      </p:sp>
      <p:pic>
        <p:nvPicPr>
          <p:cNvPr id="8" name="Picture 7">
            <a:extLst>
              <a:ext uri="{FF2B5EF4-FFF2-40B4-BE49-F238E27FC236}">
                <a16:creationId xmlns:a16="http://schemas.microsoft.com/office/drawing/2014/main" id="{8D3D47D3-FE9D-C346-82E8-F8B468FACA71}"/>
              </a:ext>
            </a:extLst>
          </p:cNvPr>
          <p:cNvPicPr>
            <a:picLocks noChangeAspect="1"/>
          </p:cNvPicPr>
          <p:nvPr/>
        </p:nvPicPr>
        <p:blipFill>
          <a:blip r:embed="rId5"/>
          <a:stretch>
            <a:fillRect/>
          </a:stretch>
        </p:blipFill>
        <p:spPr>
          <a:xfrm>
            <a:off x="4284987" y="3571258"/>
            <a:ext cx="7772400" cy="31829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AE8B028-7B7C-3825-FE3E-3D25E0CC2660}"/>
              </a:ext>
            </a:extLst>
          </p:cNvPr>
          <p:cNvCxnSpPr>
            <a:cxnSpLocks/>
          </p:cNvCxnSpPr>
          <p:nvPr/>
        </p:nvCxnSpPr>
        <p:spPr>
          <a:xfrm flipH="1">
            <a:off x="6008766" y="2711512"/>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E3F7DB4-B48E-52BD-FFFD-A42754091AAD}"/>
              </a:ext>
            </a:extLst>
          </p:cNvPr>
          <p:cNvSpPr txBox="1"/>
          <p:nvPr/>
        </p:nvSpPr>
        <p:spPr>
          <a:xfrm>
            <a:off x="7047101" y="2449902"/>
            <a:ext cx="3536481" cy="523220"/>
          </a:xfrm>
          <a:prstGeom prst="rect">
            <a:avLst/>
          </a:prstGeom>
          <a:noFill/>
        </p:spPr>
        <p:txBody>
          <a:bodyPr wrap="none" rtlCol="0">
            <a:spAutoFit/>
          </a:bodyPr>
          <a:lstStyle/>
          <a:p>
            <a:r>
              <a:rPr lang="ru-RU" sz="2800" dirty="0"/>
              <a:t>Репозиторий</a:t>
            </a:r>
            <a:r>
              <a:rPr lang="en-US" sz="2800" dirty="0"/>
              <a:t> (remote)</a:t>
            </a:r>
            <a:endParaRPr lang="en-RU" sz="2800" dirty="0"/>
          </a:p>
        </p:txBody>
      </p:sp>
    </p:spTree>
    <p:extLst>
      <p:ext uri="{BB962C8B-B14F-4D97-AF65-F5344CB8AC3E}">
        <p14:creationId xmlns:p14="http://schemas.microsoft.com/office/powerpoint/2010/main" val="318164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E5B2-3AB5-BC49-EB13-F1E05D3A72BB}"/>
              </a:ext>
            </a:extLst>
          </p:cNvPr>
          <p:cNvSpPr>
            <a:spLocks noGrp="1"/>
          </p:cNvSpPr>
          <p:nvPr>
            <p:ph type="title"/>
          </p:nvPr>
        </p:nvSpPr>
        <p:spPr/>
        <p:txBody>
          <a:bodyPr/>
          <a:lstStyle/>
          <a:p>
            <a:r>
              <a:rPr lang="ru-RU" dirty="0"/>
              <a:t>Для организации рабочего процесса</a:t>
            </a:r>
            <a:endParaRPr lang="en-RU" dirty="0"/>
          </a:p>
        </p:txBody>
      </p:sp>
      <p:sp>
        <p:nvSpPr>
          <p:cNvPr id="3" name="Content Placeholder 2">
            <a:extLst>
              <a:ext uri="{FF2B5EF4-FFF2-40B4-BE49-F238E27FC236}">
                <a16:creationId xmlns:a16="http://schemas.microsoft.com/office/drawing/2014/main" id="{0418649E-0BDF-BDEE-D7EF-6D4284C46BE8}"/>
              </a:ext>
            </a:extLst>
          </p:cNvPr>
          <p:cNvSpPr>
            <a:spLocks noGrp="1"/>
          </p:cNvSpPr>
          <p:nvPr>
            <p:ph idx="1"/>
          </p:nvPr>
        </p:nvSpPr>
        <p:spPr/>
        <p:txBody>
          <a:bodyPr/>
          <a:lstStyle/>
          <a:p>
            <a:r>
              <a:rPr lang="ru-RU" dirty="0"/>
              <a:t>Всегда есть резервная копия</a:t>
            </a:r>
            <a:endParaRPr lang="en-US" dirty="0"/>
          </a:p>
          <a:p>
            <a:r>
              <a:rPr lang="ru-RU" dirty="0"/>
              <a:t>Легко вернуться к исходному состоянию</a:t>
            </a:r>
          </a:p>
          <a:p>
            <a:r>
              <a:rPr lang="ru-RU" dirty="0"/>
              <a:t>Итеративный процесс работы</a:t>
            </a:r>
          </a:p>
        </p:txBody>
      </p:sp>
    </p:spTree>
    <p:extLst>
      <p:ext uri="{BB962C8B-B14F-4D97-AF65-F5344CB8AC3E}">
        <p14:creationId xmlns:p14="http://schemas.microsoft.com/office/powerpoint/2010/main" val="56930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020-33F5-54BA-A542-1F72D89C280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F8D5DAE2-7464-DE52-BD7C-F4583A436FEE}"/>
              </a:ext>
            </a:extLst>
          </p:cNvPr>
          <p:cNvPicPr>
            <a:picLocks noGrp="1" noChangeAspect="1"/>
          </p:cNvPicPr>
          <p:nvPr>
            <p:ph idx="1"/>
          </p:nvPr>
        </p:nvPicPr>
        <p:blipFill>
          <a:blip r:embed="rId3"/>
          <a:stretch>
            <a:fillRect/>
          </a:stretch>
        </p:blipFill>
        <p:spPr>
          <a:xfrm>
            <a:off x="838199" y="1528081"/>
            <a:ext cx="8236605" cy="5123090"/>
          </a:xfrm>
          <a:prstGeom prst="rect">
            <a:avLst/>
          </a:prstGeom>
        </p:spPr>
      </p:pic>
    </p:spTree>
    <p:extLst>
      <p:ext uri="{BB962C8B-B14F-4D97-AF65-F5344CB8AC3E}">
        <p14:creationId xmlns:p14="http://schemas.microsoft.com/office/powerpoint/2010/main" val="8736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FD55-0B9F-7ABA-FEFA-219E09312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012C9-2E1C-5945-22BE-C9A19CBF3E7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0655467B-1F94-804F-CDC5-777D5169C0E5}"/>
              </a:ext>
            </a:extLst>
          </p:cNvPr>
          <p:cNvPicPr>
            <a:picLocks noGrp="1" noChangeAspect="1"/>
          </p:cNvPicPr>
          <p:nvPr>
            <p:ph idx="1"/>
          </p:nvPr>
        </p:nvPicPr>
        <p:blipFill>
          <a:blip r:embed="rId2"/>
          <a:srcRect/>
          <a:stretch/>
        </p:blipFill>
        <p:spPr>
          <a:xfrm>
            <a:off x="838199" y="1528081"/>
            <a:ext cx="8236605" cy="5123090"/>
          </a:xfrm>
          <a:prstGeom prst="rect">
            <a:avLst/>
          </a:prstGeom>
        </p:spPr>
      </p:pic>
    </p:spTree>
    <p:extLst>
      <p:ext uri="{BB962C8B-B14F-4D97-AF65-F5344CB8AC3E}">
        <p14:creationId xmlns:p14="http://schemas.microsoft.com/office/powerpoint/2010/main" val="4172119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4484</TotalTime>
  <Words>878</Words>
  <Application>Microsoft Macintosh PowerPoint</Application>
  <PresentationFormat>Widescreen</PresentationFormat>
  <Paragraphs>213</Paragraphs>
  <Slides>47</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Calibri</vt:lpstr>
      <vt:lpstr>Calibri Light</vt:lpstr>
      <vt:lpstr>Cambria Math</vt:lpstr>
      <vt:lpstr>Monaco</vt:lpstr>
      <vt:lpstr>Office Theme</vt:lpstr>
      <vt:lpstr>Git ⬩ GitHub ⬩ Renv</vt:lpstr>
      <vt:lpstr>Планы на вечер</vt:lpstr>
      <vt:lpstr>PowerPoint Presentation</vt:lpstr>
      <vt:lpstr>PowerPoint Presentation</vt:lpstr>
      <vt:lpstr>PowerPoint Presentation</vt:lpstr>
      <vt:lpstr>PowerPoint Presentation</vt:lpstr>
      <vt:lpstr>Для организации рабочего процесса</vt:lpstr>
      <vt:lpstr>Для разработки</vt:lpstr>
      <vt:lpstr>Для разработки</vt:lpstr>
      <vt:lpstr>Для резюме</vt:lpstr>
      <vt:lpstr>Рабочая область (Working tree)</vt:lpstr>
      <vt:lpstr>Рабочая область (Working tree)</vt:lpstr>
      <vt:lpstr>Рабочая область</vt:lpstr>
      <vt:lpstr>Рабочая область</vt:lpstr>
      <vt:lpstr>Фиксация изменений (Commit)</vt:lpstr>
      <vt:lpstr>Рабочая область (Working tree)</vt:lpstr>
      <vt:lpstr>Рабочая область (Working tree)</vt:lpstr>
      <vt:lpstr>Фиксация изменений (Commit)</vt:lpstr>
      <vt:lpstr>Итеративный процесс работы</vt:lpstr>
      <vt:lpstr>Журнал изменений (log)</vt:lpstr>
      <vt:lpstr>Ветви (branch)</vt:lpstr>
      <vt:lpstr>Ветви (branch)</vt:lpstr>
      <vt:lpstr>Ветви (branch)</vt:lpstr>
      <vt:lpstr>PowerPoint Presentation</vt:lpstr>
      <vt:lpstr>Pull Request (PR)</vt:lpstr>
      <vt:lpstr>install.packages</vt:lpstr>
      <vt:lpstr>install.packages</vt:lpstr>
      <vt:lpstr>install.packages</vt:lpstr>
      <vt:lpstr>sessionInfo</vt:lpstr>
      <vt:lpstr>renv</vt:lpstr>
      <vt:lpstr>renv</vt:lpstr>
      <vt:lpstr>Что нужно сделать</vt:lpstr>
      <vt:lpstr>Используйте чистую сессию</vt:lpstr>
      <vt:lpstr>Чистая рабочая область</vt:lpstr>
      <vt:lpstr>amend – редактирует последний коммит</vt:lpstr>
      <vt:lpstr>push rejection</vt:lpstr>
      <vt:lpstr>merge conflict</vt:lpstr>
      <vt:lpstr>merge conflict</vt:lpstr>
      <vt:lpstr>git push --force</vt:lpstr>
      <vt:lpstr>Все сломалось</vt:lpstr>
      <vt:lpstr>https vs ssh</vt:lpstr>
      <vt:lpstr>Клиенты</vt:lpstr>
      <vt:lpstr>Клиенты</vt:lpstr>
      <vt:lpstr>Клиенты</vt:lpstr>
      <vt:lpstr>renv</vt:lpstr>
      <vt:lpstr>Структура репозитория</vt:lpstr>
      <vt:lpstr>Reformat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Kirill Voronin</dc:creator>
  <cp:lastModifiedBy>Kirill Voronin</cp:lastModifiedBy>
  <cp:revision>409</cp:revision>
  <dcterms:created xsi:type="dcterms:W3CDTF">2024-12-01T19:57:34Z</dcterms:created>
  <dcterms:modified xsi:type="dcterms:W3CDTF">2024-12-15T21:06:54Z</dcterms:modified>
</cp:coreProperties>
</file>